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5" r:id="rId11"/>
    <p:sldId id="266" r:id="rId12"/>
    <p:sldId id="264" r:id="rId13"/>
    <p:sldId id="267" r:id="rId14"/>
    <p:sldId id="268" r:id="rId15"/>
    <p:sldId id="270" r:id="rId16"/>
    <p:sldId id="274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FF00FF"/>
    <a:srgbClr val="6600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78" autoAdjust="0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5.xml"/><Relationship Id="rId3" Type="http://schemas.openxmlformats.org/officeDocument/2006/relationships/slide" Target="slides/slide9.xml"/><Relationship Id="rId7" Type="http://schemas.openxmlformats.org/officeDocument/2006/relationships/slide" Target="slides/slide14.xml"/><Relationship Id="rId2" Type="http://schemas.openxmlformats.org/officeDocument/2006/relationships/slide" Target="slides/slide6.xml"/><Relationship Id="rId1" Type="http://schemas.openxmlformats.org/officeDocument/2006/relationships/slide" Target="slides/slide4.xml"/><Relationship Id="rId6" Type="http://schemas.openxmlformats.org/officeDocument/2006/relationships/slide" Target="slides/slide13.xml"/><Relationship Id="rId5" Type="http://schemas.openxmlformats.org/officeDocument/2006/relationships/slide" Target="slides/slide11.xml"/><Relationship Id="rId10" Type="http://schemas.openxmlformats.org/officeDocument/2006/relationships/slide" Target="slides/slide18.xml"/><Relationship Id="rId4" Type="http://schemas.openxmlformats.org/officeDocument/2006/relationships/slide" Target="slides/slide10.xml"/><Relationship Id="rId9" Type="http://schemas.openxmlformats.org/officeDocument/2006/relationships/slide" Target="slides/slide1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2DC89-B0A0-4FC8-9523-EBB18238E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77AF6-C857-4DE9-B57E-A74E553699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49555-93EB-453E-8722-6370A85C9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81217-D5C2-45E7-ACCA-326C445C48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3C6EA-84B8-4F83-9521-23922172E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97DCE-0FC3-4AAD-B63F-BC0B14C238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59DFE-DC26-4E63-A8C1-DFEC9323A0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91611-48DD-409E-ACCE-130F61ABC0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08BC7-9374-4149-9E3A-C96DC542A1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34221-4A8B-4DA3-AF68-A3C45E09FE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A818F-C955-49A6-A02C-9B73FB047E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225FC2-6AFD-4497-B036-8F5CBB2AB6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la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ncidod/banana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Creating a Bibliography </a:t>
            </a:r>
            <a:br>
              <a:rPr lang="en-US"/>
            </a:br>
            <a:r>
              <a:rPr lang="en-US"/>
              <a:t>Using MLA Documentation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a BOOK:</a:t>
            </a:r>
            <a:br>
              <a:rPr lang="en-US"/>
            </a:br>
            <a:r>
              <a:rPr lang="en-US"/>
              <a:t>Author Unknown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When the author of a book is unknown, everything in the bibliographic entry is the SAME, except the author is unlisted.</a:t>
            </a:r>
            <a:r>
              <a:rPr lang="en-US"/>
              <a:t> </a:t>
            </a:r>
          </a:p>
          <a:p>
            <a:r>
              <a:rPr lang="en-US">
                <a:solidFill>
                  <a:srgbClr val="6600CC"/>
                </a:solidFill>
              </a:rPr>
              <a:t>The entry is then included in the bibliography in alphabetical order according to the first word in the book’s title</a:t>
            </a:r>
            <a:r>
              <a:rPr lang="en-US"/>
              <a:t>.</a:t>
            </a:r>
          </a:p>
          <a:p>
            <a:r>
              <a:rPr lang="en-US">
                <a:solidFill>
                  <a:srgbClr val="33CC33"/>
                </a:solidFill>
              </a:rPr>
              <a:t>See EXAMPLE 3—next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a BOOK:</a:t>
            </a:r>
            <a:br>
              <a:rPr lang="en-US"/>
            </a:br>
            <a:r>
              <a:rPr lang="en-US"/>
              <a:t>Example 3—Author Unknown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124200"/>
          </a:xfrm>
        </p:spPr>
        <p:txBody>
          <a:bodyPr/>
          <a:lstStyle/>
          <a:p>
            <a:pPr>
              <a:buFontTx/>
              <a:buNone/>
            </a:pPr>
            <a:r>
              <a:rPr lang="en-US" u="sng"/>
              <a:t>How to Create Award-Winning PowerPoint Presentations</a:t>
            </a:r>
            <a:r>
              <a:rPr lang="en-US"/>
              <a:t>.  Burlington:  Happy Camper Publications, 2002.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a MAGAZINE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In a bibliography, magazines are included in the SAME list as books.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6600CC"/>
                </a:solidFill>
              </a:rPr>
              <a:t>Magazines are also listed alphabetically by the author’s last name.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00FF"/>
                </a:solidFill>
              </a:rPr>
              <a:t>The TITLE of the ARTICLE is placed in quotations.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33CC33"/>
                </a:solidFill>
              </a:rPr>
              <a:t>The TITLE of the MAGAZINE is </a:t>
            </a:r>
            <a:r>
              <a:rPr lang="en-US" i="1">
                <a:solidFill>
                  <a:srgbClr val="33CC33"/>
                </a:solidFill>
              </a:rPr>
              <a:t>italicized</a:t>
            </a:r>
            <a:r>
              <a:rPr lang="en-US">
                <a:solidFill>
                  <a:srgbClr val="33CC33"/>
                </a:solidFill>
              </a:rPr>
              <a:t> or </a:t>
            </a:r>
            <a:r>
              <a:rPr lang="en-US" u="sng">
                <a:solidFill>
                  <a:srgbClr val="33CC33"/>
                </a:solidFill>
              </a:rPr>
              <a:t>underlined</a:t>
            </a:r>
            <a:r>
              <a:rPr lang="en-US">
                <a:solidFill>
                  <a:srgbClr val="33CC33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a MAGAZINE:</a:t>
            </a:r>
            <a:br>
              <a:rPr lang="en-US"/>
            </a:br>
            <a:r>
              <a:rPr lang="en-US"/>
              <a:t>Example 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Tyson, Mike. “How to Fight With Your Teeth.” </a:t>
            </a:r>
            <a:r>
              <a:rPr lang="en-US" u="sng"/>
              <a:t>Abominable Boxer Magazine</a:t>
            </a:r>
            <a:r>
              <a:rPr lang="en-US"/>
              <a:t>. 23 November 1996: 2-14.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>
                <a:solidFill>
                  <a:srgbClr val="FF00FF"/>
                </a:solidFill>
              </a:rPr>
              <a:t>NOTE:  The arrangement of the DATE.</a:t>
            </a:r>
          </a:p>
          <a:p>
            <a:pPr>
              <a:buFontTx/>
              <a:buNone/>
            </a:pPr>
            <a:r>
              <a:rPr lang="en-US">
                <a:solidFill>
                  <a:srgbClr val="FF00FF"/>
                </a:solidFill>
              </a:rPr>
              <a:t>The numbers given at the end refer to the pages of the article.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a MAGAZINE:</a:t>
            </a:r>
            <a:br>
              <a:rPr lang="en-US"/>
            </a:br>
            <a:r>
              <a:rPr lang="en-US"/>
              <a:t>Example 2:  Magazine Article from ProQuest Direct.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Pitt, Brad. “My Beautiful Wife.”  </a:t>
            </a:r>
            <a:r>
              <a:rPr lang="en-US" u="sng"/>
              <a:t>People</a:t>
            </a:r>
            <a:r>
              <a:rPr lang="en-US"/>
              <a:t> 2 February 2002. </a:t>
            </a:r>
            <a:r>
              <a:rPr lang="en-US" u="sng"/>
              <a:t>ProQuest Direct</a:t>
            </a:r>
            <a:r>
              <a:rPr lang="en-US"/>
              <a:t>. Online. 6 February 2002.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00FF"/>
                </a:solidFill>
              </a:rPr>
              <a:t>NOTE: The FIRST DATE refers to the article publication date. The SECOND date refers to the date you accessed the article online.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a </a:t>
            </a:r>
            <a:br>
              <a:rPr lang="en-US"/>
            </a:br>
            <a:r>
              <a:rPr lang="en-US"/>
              <a:t>NEWSPAPER article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Newspaper articles are documented just like magazine articles.</a:t>
            </a:r>
          </a:p>
          <a:p>
            <a:pPr>
              <a:lnSpc>
                <a:spcPct val="90000"/>
              </a:lnSpc>
            </a:pPr>
            <a:r>
              <a:rPr lang="en-US"/>
              <a:t>The only difference:  after the date, the </a:t>
            </a:r>
            <a:r>
              <a:rPr lang="en-US">
                <a:solidFill>
                  <a:srgbClr val="33CC33"/>
                </a:solidFill>
              </a:rPr>
              <a:t>page</a:t>
            </a:r>
            <a:r>
              <a:rPr lang="en-US"/>
              <a:t> and </a:t>
            </a:r>
            <a:r>
              <a:rPr lang="en-US">
                <a:solidFill>
                  <a:srgbClr val="FF00FF"/>
                </a:solidFill>
              </a:rPr>
              <a:t>section</a:t>
            </a:r>
            <a:r>
              <a:rPr lang="en-US"/>
              <a:t> numbers are given.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33CC33"/>
                </a:solidFill>
              </a:rPr>
              <a:t>EXAMPLE: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Powers, Jay. “Wearing Shorts in Winter.”  	</a:t>
            </a:r>
            <a:r>
              <a:rPr lang="en-US" u="sng"/>
              <a:t>Burlington Argus</a:t>
            </a:r>
            <a:r>
              <a:rPr lang="en-US" i="1"/>
              <a:t>.</a:t>
            </a:r>
            <a:r>
              <a:rPr lang="en-US"/>
              <a:t> 23 January 2002:  	</a:t>
            </a:r>
            <a:r>
              <a:rPr lang="en-US">
                <a:solidFill>
                  <a:srgbClr val="33CC33"/>
                </a:solidFill>
              </a:rPr>
              <a:t>17</a:t>
            </a:r>
            <a:r>
              <a:rPr lang="en-US">
                <a:solidFill>
                  <a:srgbClr val="FF00FF"/>
                </a:solidFill>
              </a:rPr>
              <a:t>B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a NEWSPAPER</a:t>
            </a:r>
            <a:br>
              <a:rPr lang="en-US"/>
            </a:br>
            <a:r>
              <a:rPr lang="en-US"/>
              <a:t>accessed using PROQUEST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Document a newspaper article accessed via ProQuest as follows:</a:t>
            </a:r>
          </a:p>
          <a:p>
            <a:endParaRPr lang="en-US">
              <a:solidFill>
                <a:srgbClr val="33CC33"/>
              </a:solidFill>
            </a:endParaRPr>
          </a:p>
          <a:p>
            <a:pPr>
              <a:buFontTx/>
              <a:buNone/>
            </a:pPr>
            <a:r>
              <a:rPr lang="en-US"/>
              <a:t>	Bradbury, Jennifer. “Kentucky Bluegrass</a:t>
            </a:r>
          </a:p>
          <a:p>
            <a:pPr>
              <a:buFontTx/>
              <a:buNone/>
            </a:pPr>
            <a:r>
              <a:rPr lang="en-US"/>
              <a:t>	 Makes Me Smile.”  </a:t>
            </a:r>
            <a:r>
              <a:rPr lang="en-US" u="sng"/>
              <a:t>Burlington Argus</a:t>
            </a:r>
            <a:r>
              <a:rPr lang="en-US"/>
              <a:t>. 5</a:t>
            </a:r>
          </a:p>
          <a:p>
            <a:pPr>
              <a:buFontTx/>
              <a:buNone/>
            </a:pPr>
            <a:r>
              <a:rPr lang="en-US"/>
              <a:t>	 April 2001.  </a:t>
            </a:r>
            <a:r>
              <a:rPr lang="en-US" u="sng"/>
              <a:t>ProQuest Direct</a:t>
            </a:r>
            <a:r>
              <a:rPr lang="en-US"/>
              <a:t>. Online.</a:t>
            </a:r>
          </a:p>
          <a:p>
            <a:pPr>
              <a:buFontTx/>
              <a:buNone/>
            </a:pPr>
            <a:r>
              <a:rPr lang="en-US"/>
              <a:t>	1 March 2002.</a:t>
            </a:r>
            <a:endParaRPr lang="en-US">
              <a:solidFill>
                <a:srgbClr val="FF00FF"/>
              </a:solidFill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a WEB SITE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MLA provides complete guidelines for documenting web sites at </a:t>
            </a:r>
            <a:r>
              <a:rPr lang="en-US">
                <a:hlinkClick r:id="rId2"/>
              </a:rPr>
              <a:t>www.mla.org</a:t>
            </a:r>
            <a:r>
              <a:rPr lang="en-US"/>
              <a:t> </a:t>
            </a:r>
          </a:p>
          <a:p>
            <a:r>
              <a:rPr lang="en-US"/>
              <a:t>Go to the section entitled “Frequently Asked Questions” (FAQ) to get the information.</a:t>
            </a:r>
          </a:p>
          <a:p>
            <a:r>
              <a:rPr lang="en-US"/>
              <a:t>Basic </a:t>
            </a:r>
            <a:r>
              <a:rPr lang="en-US">
                <a:solidFill>
                  <a:srgbClr val="FF00FF"/>
                </a:solidFill>
              </a:rPr>
              <a:t>instructions</a:t>
            </a:r>
            <a:r>
              <a:rPr lang="en-US"/>
              <a:t> are on the next slide, and an </a:t>
            </a:r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 is on the slide after that.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a WEB SITE:</a:t>
            </a:r>
            <a:br>
              <a:rPr lang="en-US"/>
            </a:br>
            <a:r>
              <a:rPr lang="en-US">
                <a:solidFill>
                  <a:srgbClr val="FF00FF"/>
                </a:solidFill>
              </a:rPr>
              <a:t>Instructions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/>
              <a:t>You need this information: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Title of web page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Name of author or editor, if given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Electronic publication information, including date of publication or latest update, and the sponsoring institution or organization, if given.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Date of access and the network address (the URL).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a WEB SITE:</a:t>
            </a:r>
            <a:br>
              <a:rPr lang="en-US"/>
            </a:br>
            <a:r>
              <a:rPr lang="en-US"/>
              <a:t>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90800"/>
            <a:ext cx="7772400" cy="30480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Belben, Bartholomew. </a:t>
            </a:r>
            <a:r>
              <a:rPr lang="en-US" u="sng"/>
              <a:t>False Email Reports:  False internet report about bananas</a:t>
            </a:r>
            <a:r>
              <a:rPr lang="en-US"/>
              <a:t>. 23 May 2001. Centers for Disease Control, Atlanta. 7 February 2002. &lt;</a:t>
            </a:r>
            <a:r>
              <a:rPr lang="en-US">
                <a:hlinkClick r:id="rId2"/>
              </a:rPr>
              <a:t>http://www.cdc.gov/ncidod/banana.htm</a:t>
            </a:r>
            <a:r>
              <a:rPr lang="en-US"/>
              <a:t>.&gt;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bibliography?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A list of resources that were used in creating a research paper or other document</a:t>
            </a:r>
          </a:p>
          <a:p>
            <a:r>
              <a:rPr lang="en-US">
                <a:solidFill>
                  <a:srgbClr val="6600CC"/>
                </a:solidFill>
              </a:rPr>
              <a:t>A method of giving credit to the people from whom information was taken.</a:t>
            </a:r>
          </a:p>
          <a:p>
            <a:r>
              <a:rPr lang="en-US">
                <a:solidFill>
                  <a:srgbClr val="FF00FF"/>
                </a:solidFill>
              </a:rPr>
              <a:t>A resource you can use to get information about the topic in the future.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bibliographies created the way they are?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An organization called the Modern Language Association (MLA) creates the standards for bibliographies and updates them regularly (every few years).</a:t>
            </a:r>
          </a:p>
          <a:p>
            <a:r>
              <a:rPr lang="en-US">
                <a:solidFill>
                  <a:srgbClr val="FF00FF"/>
                </a:solidFill>
              </a:rPr>
              <a:t>Bibliography format is standardized to make them easier to 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I create a bibliography?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FF"/>
                </a:solidFill>
              </a:rPr>
              <a:t>A bibliography entry depends on the TYPE of resource you used.  </a:t>
            </a:r>
          </a:p>
          <a:p>
            <a:pPr>
              <a:buFontTx/>
              <a:buNone/>
            </a:pPr>
            <a:endParaRPr lang="en-US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>
                <a:solidFill>
                  <a:srgbClr val="FF00FF"/>
                </a:solidFill>
              </a:rPr>
              <a:t>The format is slightly different for a book, a magazine, a website, an interview, a video,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a BOOK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you research, collect this information for each book used:</a:t>
            </a:r>
          </a:p>
          <a:p>
            <a:pPr lvl="1"/>
            <a:r>
              <a:rPr lang="en-US"/>
              <a:t>The complete </a:t>
            </a:r>
            <a:r>
              <a:rPr lang="en-US">
                <a:solidFill>
                  <a:srgbClr val="FF00FF"/>
                </a:solidFill>
              </a:rPr>
              <a:t>title</a:t>
            </a:r>
            <a:r>
              <a:rPr lang="en-US"/>
              <a:t>, including the subtitle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FF"/>
                </a:solidFill>
              </a:rPr>
              <a:t>author’s complete name</a:t>
            </a:r>
            <a:r>
              <a:rPr lang="en-US"/>
              <a:t> (or names, if more than one)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FF"/>
                </a:solidFill>
              </a:rPr>
              <a:t>PLACE of publication</a:t>
            </a:r>
            <a:r>
              <a:rPr lang="en-US"/>
              <a:t> (city)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FF"/>
                </a:solidFill>
              </a:rPr>
              <a:t>publishing company’s</a:t>
            </a:r>
            <a:r>
              <a:rPr lang="en-US"/>
              <a:t> name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FF"/>
                </a:solidFill>
              </a:rPr>
              <a:t>year</a:t>
            </a:r>
            <a:r>
              <a:rPr lang="en-US"/>
              <a:t> the book was published.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a BOOK, part 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0000FF"/>
                </a:solidFill>
              </a:rPr>
              <a:t>For your bibliography, each entry will be organized alphabetically by the author’s last name.</a:t>
            </a:r>
          </a:p>
          <a:p>
            <a:r>
              <a:rPr lang="en-US" sz="2800">
                <a:solidFill>
                  <a:srgbClr val="6600CC"/>
                </a:solidFill>
              </a:rPr>
              <a:t>If there is more than one author, use the name that comes first on the book’s title page.</a:t>
            </a:r>
          </a:p>
          <a:p>
            <a:r>
              <a:rPr lang="en-US" sz="2800">
                <a:solidFill>
                  <a:srgbClr val="FF00FF"/>
                </a:solidFill>
              </a:rPr>
              <a:t>Information is recording in this order: author’s last name, first name, title of book, city of publication, publisher, year of publication.</a:t>
            </a:r>
          </a:p>
          <a:p>
            <a:r>
              <a:rPr lang="en-US" sz="2800">
                <a:solidFill>
                  <a:srgbClr val="33CC33"/>
                </a:solidFill>
              </a:rPr>
              <a:t>SEE EXAMPLE, next slide.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a BOOK:</a:t>
            </a:r>
            <a:br>
              <a:rPr lang="en-US"/>
            </a:br>
            <a:r>
              <a:rPr lang="en-US"/>
              <a:t>Example 1—One Author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743200"/>
            <a:ext cx="7772400" cy="3124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/>
              <a:t>Bibliography</a:t>
            </a:r>
          </a:p>
          <a:p>
            <a:pPr>
              <a:buFontTx/>
              <a:buNone/>
            </a:pPr>
            <a:r>
              <a:rPr lang="en-US" sz="2800"/>
              <a:t>Belben, Cathy.  </a:t>
            </a:r>
            <a:r>
              <a:rPr lang="en-US" sz="2800" u="sng"/>
              <a:t>How to Create a Bibliography</a:t>
            </a:r>
            <a:r>
              <a:rPr lang="en-US" sz="2800"/>
              <a:t>. </a:t>
            </a:r>
          </a:p>
          <a:p>
            <a:pPr>
              <a:buFontTx/>
              <a:buNone/>
            </a:pPr>
            <a:r>
              <a:rPr lang="en-US" sz="2800"/>
              <a:t>	Burlington:  Tiger Publishing Co., 1998.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>
                <a:solidFill>
                  <a:srgbClr val="FF00FF"/>
                </a:solidFill>
              </a:rPr>
              <a:t>NOTE:  All indentations, punctuation, and capitalization must be followed as shown here.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Documenting a BOOK:</a:t>
            </a:r>
            <a:br>
              <a:rPr lang="en-US" sz="4000"/>
            </a:br>
            <a:r>
              <a:rPr lang="en-US" sz="4000"/>
              <a:t>Example 1a:  </a:t>
            </a:r>
            <a:br>
              <a:rPr lang="en-US" sz="4000"/>
            </a:br>
            <a:r>
              <a:rPr lang="en-US" sz="4000"/>
              <a:t>A book with an editor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	A book with an editor (or editors) is documented as if the editor(s) were the author(s).</a:t>
            </a:r>
          </a:p>
          <a:p>
            <a:pPr>
              <a:buFontTx/>
              <a:buNone/>
            </a:pPr>
            <a:r>
              <a:rPr lang="en-US" sz="2800"/>
              <a:t>	The only difference:  the abbreviated (ed.) in parentheses is included after the editor’s name.</a:t>
            </a:r>
          </a:p>
          <a:p>
            <a:pPr>
              <a:buFontTx/>
              <a:buNone/>
            </a:pPr>
            <a:r>
              <a:rPr lang="en-US" sz="2800"/>
              <a:t>	</a:t>
            </a:r>
            <a:r>
              <a:rPr lang="en-US" sz="2800" b="1">
                <a:solidFill>
                  <a:srgbClr val="33CC33"/>
                </a:solidFill>
              </a:rPr>
              <a:t>Example:  Belben, Cathy, (ed). </a:t>
            </a:r>
            <a:r>
              <a:rPr lang="en-US" sz="2800" b="1" u="sng">
                <a:solidFill>
                  <a:srgbClr val="33CC33"/>
                </a:solidFill>
              </a:rPr>
              <a:t>The Life and Times of Kosha</a:t>
            </a:r>
            <a:r>
              <a:rPr lang="en-US" sz="2800" b="1">
                <a:solidFill>
                  <a:srgbClr val="33CC33"/>
                </a:solidFill>
              </a:rPr>
              <a:t>. Bellingham:  Good Dog Books, 2002.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a BOOK:</a:t>
            </a:r>
            <a:br>
              <a:rPr lang="en-US"/>
            </a:br>
            <a:r>
              <a:rPr lang="en-US"/>
              <a:t>Example 2-More than one author.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Lowin, Colin, Cathy Belben, and Kosha Perro.  </a:t>
            </a:r>
            <a:r>
              <a:rPr lang="en-US" sz="2800" u="sng"/>
              <a:t>Cleaning Your House from the Inside Out</a:t>
            </a:r>
            <a:r>
              <a:rPr lang="en-US" sz="2800"/>
              <a:t>. Bellingham:  Rainy Day Books, 2001.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00FF"/>
                </a:solidFill>
              </a:rPr>
              <a:t>NOTE:  When there is more than one author listed, alphabetize the book in your bibliography according to the author whose name appears first on the book’s title page.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949</TotalTime>
  <Words>755</Words>
  <Application>Microsoft Office PowerPoint</Application>
  <PresentationFormat>On-screen Show (4:3)</PresentationFormat>
  <Paragraphs>82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Times New Roman</vt:lpstr>
      <vt:lpstr>Default Design</vt:lpstr>
      <vt:lpstr>Creating a Bibliography  Using MLA Documentation</vt:lpstr>
      <vt:lpstr>What is a bibliography?</vt:lpstr>
      <vt:lpstr>Why are bibliographies created the way they are?</vt:lpstr>
      <vt:lpstr>How do I create a bibliography?</vt:lpstr>
      <vt:lpstr>Documenting a BOOK</vt:lpstr>
      <vt:lpstr>Documenting a BOOK, part 2</vt:lpstr>
      <vt:lpstr>Documenting a BOOK: Example 1—One Author</vt:lpstr>
      <vt:lpstr>Documenting a BOOK: Example 1a:   A book with an editor</vt:lpstr>
      <vt:lpstr>Documenting a BOOK: Example 2-More than one author.</vt:lpstr>
      <vt:lpstr>Documenting a BOOK: Author Unknown</vt:lpstr>
      <vt:lpstr>Documenting a BOOK: Example 3—Author Unknown</vt:lpstr>
      <vt:lpstr>Documenting a MAGAZINE</vt:lpstr>
      <vt:lpstr>Documenting a MAGAZINE: Example 1</vt:lpstr>
      <vt:lpstr>Documenting a MAGAZINE: Example 2:  Magazine Article from ProQuest Direct.</vt:lpstr>
      <vt:lpstr>Documenting a  NEWSPAPER article</vt:lpstr>
      <vt:lpstr>Documenting a NEWSPAPER accessed using PROQUEST</vt:lpstr>
      <vt:lpstr>Documenting a WEB SITE</vt:lpstr>
      <vt:lpstr>Documenting a WEB SITE: Instructions</vt:lpstr>
      <vt:lpstr>Documenting a WEB SITE: Example</vt:lpstr>
    </vt:vector>
  </TitlesOfParts>
  <Company>BESD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Bibliography  Using MLA Documentation</dc:title>
  <dc:creator>cbelben</dc:creator>
  <cp:lastModifiedBy>Charlotte Smith</cp:lastModifiedBy>
  <cp:revision>18</cp:revision>
  <dcterms:created xsi:type="dcterms:W3CDTF">2002-01-31T18:17:09Z</dcterms:created>
  <dcterms:modified xsi:type="dcterms:W3CDTF">2012-01-01T20:00:14Z</dcterms:modified>
</cp:coreProperties>
</file>