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6"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5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16" name="Slide Number Placeholder 15"/>
          <p:cNvSpPr>
            <a:spLocks noGrp="1"/>
          </p:cNvSpPr>
          <p:nvPr>
            <p:ph type="sldNum" sz="quarter" idx="11"/>
          </p:nvPr>
        </p:nvSpPr>
        <p:spPr/>
        <p:txBody>
          <a:bodyPr/>
          <a:lstStyle/>
          <a:p>
            <a:fld id="{25BF7502-B12B-49EE-A7D7-6B5BDBEC251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F7502-B12B-49EE-A7D7-6B5BDBEC25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F7502-B12B-49EE-A7D7-6B5BDBEC25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285A7D-3397-4725-9406-5F63774F0751}" type="datetimeFigureOut">
              <a:rPr lang="en-US" smtClean="0"/>
              <a:pPr/>
              <a:t>11/15/2012</a:t>
            </a:fld>
            <a:endParaRPr lang="en-US"/>
          </a:p>
        </p:txBody>
      </p:sp>
      <p:sp>
        <p:nvSpPr>
          <p:cNvPr id="15" name="Slide Number Placeholder 14"/>
          <p:cNvSpPr>
            <a:spLocks noGrp="1"/>
          </p:cNvSpPr>
          <p:nvPr>
            <p:ph type="sldNum" sz="quarter" idx="15"/>
          </p:nvPr>
        </p:nvSpPr>
        <p:spPr/>
        <p:txBody>
          <a:bodyPr/>
          <a:lstStyle>
            <a:lvl1pPr algn="ctr">
              <a:defRPr/>
            </a:lvl1pPr>
          </a:lstStyle>
          <a:p>
            <a:fld id="{25BF7502-B12B-49EE-A7D7-6B5BDBEC251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F7502-B12B-49EE-A7D7-6B5BDBEC251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F7502-B12B-49EE-A7D7-6B5BDBEC251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5BF7502-B12B-49EE-A7D7-6B5BDBEC251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F7502-B12B-49EE-A7D7-6B5BDBEC251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F7502-B12B-49EE-A7D7-6B5BDBEC25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285A7D-3397-4725-9406-5F63774F0751}" type="datetimeFigureOut">
              <a:rPr lang="en-US" smtClean="0"/>
              <a:pPr/>
              <a:t>11/15/2012</a:t>
            </a:fld>
            <a:endParaRPr lang="en-US"/>
          </a:p>
        </p:txBody>
      </p:sp>
      <p:sp>
        <p:nvSpPr>
          <p:cNvPr id="9" name="Slide Number Placeholder 8"/>
          <p:cNvSpPr>
            <a:spLocks noGrp="1"/>
          </p:cNvSpPr>
          <p:nvPr>
            <p:ph type="sldNum" sz="quarter" idx="15"/>
          </p:nvPr>
        </p:nvSpPr>
        <p:spPr/>
        <p:txBody>
          <a:bodyPr/>
          <a:lstStyle/>
          <a:p>
            <a:fld id="{25BF7502-B12B-49EE-A7D7-6B5BDBEC251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285A7D-3397-4725-9406-5F63774F0751}" type="datetimeFigureOut">
              <a:rPr lang="en-US" smtClean="0"/>
              <a:pPr/>
              <a:t>11/15/2012</a:t>
            </a:fld>
            <a:endParaRPr lang="en-US"/>
          </a:p>
        </p:txBody>
      </p:sp>
      <p:sp>
        <p:nvSpPr>
          <p:cNvPr id="9" name="Slide Number Placeholder 8"/>
          <p:cNvSpPr>
            <a:spLocks noGrp="1"/>
          </p:cNvSpPr>
          <p:nvPr>
            <p:ph type="sldNum" sz="quarter" idx="11"/>
          </p:nvPr>
        </p:nvSpPr>
        <p:spPr/>
        <p:txBody>
          <a:bodyPr/>
          <a:lstStyle/>
          <a:p>
            <a:fld id="{25BF7502-B12B-49EE-A7D7-6B5BDBEC251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285A7D-3397-4725-9406-5F63774F0751}" type="datetimeFigureOut">
              <a:rPr lang="en-US" smtClean="0"/>
              <a:pPr/>
              <a:t>11/15/2012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5BF7502-B12B-49EE-A7D7-6B5BDBEC251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Themes , Characters, and background info</a:t>
            </a:r>
            <a:endParaRPr lang="en-US" dirty="0"/>
          </a:p>
        </p:txBody>
      </p:sp>
      <p:sp>
        <p:nvSpPr>
          <p:cNvPr id="2" name="Title 1"/>
          <p:cNvSpPr>
            <a:spLocks noGrp="1"/>
          </p:cNvSpPr>
          <p:nvPr>
            <p:ph type="ctrTitle"/>
          </p:nvPr>
        </p:nvSpPr>
        <p:spPr/>
        <p:txBody>
          <a:bodyPr/>
          <a:lstStyle/>
          <a:p>
            <a:r>
              <a:rPr lang="en-US" dirty="0" smtClean="0"/>
              <a:t>Hamlet by William Shakespeare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Ophelia’s brother.  Always looks for fun and excitement, much to his downfall.  Doesn’t much care for Hamlet.</a:t>
            </a:r>
          </a:p>
          <a:p>
            <a:endParaRPr lang="en-US" dirty="0" smtClean="0"/>
          </a:p>
          <a:p>
            <a:endParaRPr lang="en-US" dirty="0"/>
          </a:p>
        </p:txBody>
      </p:sp>
      <p:sp>
        <p:nvSpPr>
          <p:cNvPr id="3" name="Title 2"/>
          <p:cNvSpPr>
            <a:spLocks noGrp="1"/>
          </p:cNvSpPr>
          <p:nvPr>
            <p:ph type="title"/>
          </p:nvPr>
        </p:nvSpPr>
        <p:spPr/>
        <p:txBody>
          <a:bodyPr/>
          <a:lstStyle/>
          <a:p>
            <a:r>
              <a:rPr lang="en-US" dirty="0" err="1" smtClean="0"/>
              <a:t>Laertes</a:t>
            </a:r>
            <a:endParaRPr lang="en-US" dirty="0"/>
          </a:p>
        </p:txBody>
      </p:sp>
      <p:pic>
        <p:nvPicPr>
          <p:cNvPr id="4" name="Picture 3" descr="hyenna.jpg"/>
          <p:cNvPicPr>
            <a:picLocks noChangeAspect="1"/>
          </p:cNvPicPr>
          <p:nvPr/>
        </p:nvPicPr>
        <p:blipFill>
          <a:blip r:embed="rId2" cstate="print"/>
          <a:stretch>
            <a:fillRect/>
          </a:stretch>
        </p:blipFill>
        <p:spPr>
          <a:xfrm>
            <a:off x="5638800" y="3352800"/>
            <a:ext cx="2143125" cy="2133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Hamlet is full of life’s possibilities.  Whoever we are, Shakespeare seems to know what we are all about.  The play, from one angle or another, shows us ourselves.  We can consider Shakespeare’s chief concerns from varying perspectives, and we will all ask different questions, according to where we may be standing on various stages of life and what roles we may be playing.</a:t>
            </a:r>
          </a:p>
          <a:p>
            <a:endParaRPr lang="en-US" dirty="0"/>
          </a:p>
        </p:txBody>
      </p:sp>
      <p:sp>
        <p:nvSpPr>
          <p:cNvPr id="3" name="Title 2"/>
          <p:cNvSpPr>
            <a:spLocks noGrp="1"/>
          </p:cNvSpPr>
          <p:nvPr>
            <p:ph type="title"/>
          </p:nvPr>
        </p:nvSpPr>
        <p:spPr/>
        <p:txBody>
          <a:bodyPr/>
          <a:lstStyle/>
          <a:p>
            <a:r>
              <a:rPr lang="en-US" dirty="0" smtClean="0"/>
              <a:t>Why Hamlet?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Appearance vs. Reality– are things really as they seem?</a:t>
            </a:r>
          </a:p>
          <a:p>
            <a:r>
              <a:rPr lang="en-US" dirty="0" smtClean="0"/>
              <a:t>Theater vs. Life– Hamlet, from one perspective, is a play about acting.  The characters all wear masks of one sort or another, assume roles, put on acts.  They play for a particular audience and for particular effects.</a:t>
            </a:r>
          </a:p>
          <a:p>
            <a:r>
              <a:rPr lang="en-US" dirty="0" smtClean="0"/>
              <a:t>Disease of the body vs. The hidden source of evil– All seems to be affected, infected in a way that corrupts the normal relationships of people–between parents, friends, lovers, children.  This is at the heart of every action in Hamlet.</a:t>
            </a:r>
          </a:p>
          <a:p>
            <a:endParaRPr lang="en-US" dirty="0"/>
          </a:p>
        </p:txBody>
      </p:sp>
      <p:sp>
        <p:nvSpPr>
          <p:cNvPr id="3" name="Title 2"/>
          <p:cNvSpPr>
            <a:spLocks noGrp="1"/>
          </p:cNvSpPr>
          <p:nvPr>
            <p:ph type="title"/>
          </p:nvPr>
        </p:nvSpPr>
        <p:spPr/>
        <p:txBody>
          <a:bodyPr/>
          <a:lstStyle/>
          <a:p>
            <a:r>
              <a:rPr lang="en-US" dirty="0" smtClean="0"/>
              <a:t>Themes in Hamlet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Parents vs. Children– Hamlet is about family relationships, especially between fathers and sons.  The play raises all kinds of questions about loyalty and duty and trust.</a:t>
            </a:r>
          </a:p>
          <a:p>
            <a:r>
              <a:rPr lang="en-US" dirty="0" smtClean="0"/>
              <a:t>Revenge– Shakespeare offers psychological, spiritual, and political variations on the question of revenge.</a:t>
            </a:r>
          </a:p>
          <a:p>
            <a:r>
              <a:rPr lang="en-US" dirty="0" smtClean="0"/>
              <a:t>Relationship of thought to action– Should one act without thinking?  Does thinking too much vitiate or negate necessary action?  How does one achieve a balance between these elements in one’s own nature?</a:t>
            </a:r>
          </a:p>
          <a:p>
            <a:endParaRPr lang="en-US" dirty="0"/>
          </a:p>
        </p:txBody>
      </p:sp>
      <p:sp>
        <p:nvSpPr>
          <p:cNvPr id="3" name="Title 2"/>
          <p:cNvSpPr>
            <a:spLocks noGrp="1"/>
          </p:cNvSpPr>
          <p:nvPr>
            <p:ph type="title"/>
          </p:nvPr>
        </p:nvSpPr>
        <p:spPr/>
        <p:txBody>
          <a:bodyPr/>
          <a:lstStyle/>
          <a:p>
            <a:r>
              <a:rPr lang="en-US" dirty="0" smtClean="0"/>
              <a:t>More Themes…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plot of Hamlet centers on Hamlet himself–his problems, the complications that affect them, and the ways in which he seeks to resolve them.  The plot focuses on the fact that the natural order of things, social harmony and truth in human relations, have been subverted and corrupted through “foul and unnatural murder” and the takeover of the state, with the perpetrator unknown, undiscovered, away from the light of justice.  </a:t>
            </a:r>
          </a:p>
          <a:p>
            <a:r>
              <a:rPr lang="en-US" dirty="0" smtClean="0"/>
              <a:t>One can consider Hamlet’s tragic flaw as procrastination.  He thinks too much when he should be acting.  Perhaps his flaw is that he is called on to do the one thing he is not truly equipped for, as a civilized man.  </a:t>
            </a:r>
          </a:p>
          <a:p>
            <a:endParaRPr lang="en-US" dirty="0"/>
          </a:p>
        </p:txBody>
      </p:sp>
      <p:sp>
        <p:nvSpPr>
          <p:cNvPr id="3" name="Title 2"/>
          <p:cNvSpPr>
            <a:spLocks noGrp="1"/>
          </p:cNvSpPr>
          <p:nvPr>
            <p:ph type="title"/>
          </p:nvPr>
        </p:nvSpPr>
        <p:spPr/>
        <p:txBody>
          <a:bodyPr/>
          <a:lstStyle/>
          <a:p>
            <a:r>
              <a:rPr lang="en-US" dirty="0" smtClean="0"/>
              <a:t>The Plot…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two important issues regarding women in </a:t>
            </a:r>
            <a:r>
              <a:rPr lang="en-US" i="1" dirty="0" smtClean="0"/>
              <a:t>Hamlet</a:t>
            </a:r>
            <a:r>
              <a:rPr lang="en-US" dirty="0" smtClean="0"/>
              <a:t>: how </a:t>
            </a:r>
            <a:r>
              <a:rPr lang="en-US" b="1" cap="small" dirty="0" smtClean="0"/>
              <a:t>Hamlet</a:t>
            </a:r>
            <a:r>
              <a:rPr lang="en-US" dirty="0" smtClean="0"/>
              <a:t> sees women and women’s social position. Hamlet’s view of women is decidedly dark. In fact, the few times that Hamlet’s pretend madness seems to veer into actual madness occur when he gets furious at women. </a:t>
            </a:r>
            <a:r>
              <a:rPr lang="en-US" b="1" cap="small" dirty="0" smtClean="0"/>
              <a:t>Gertrude’s</a:t>
            </a:r>
            <a:r>
              <a:rPr lang="en-US" dirty="0" smtClean="0"/>
              <a:t> marriage to </a:t>
            </a:r>
            <a:r>
              <a:rPr lang="en-US" b="1" cap="small" dirty="0" smtClean="0"/>
              <a:t>Claudius</a:t>
            </a:r>
            <a:r>
              <a:rPr lang="en-US" dirty="0" smtClean="0"/>
              <a:t> has convinced Hamlet that women are untrustworthy, that their beauty is a cover for deceit and sexual desire. For Hamlet, women are living embodiments of appearance’s corrupt effort to eclipse reality.</a:t>
            </a:r>
          </a:p>
          <a:p>
            <a:endParaRPr lang="en-US" dirty="0"/>
          </a:p>
        </p:txBody>
      </p:sp>
      <p:sp>
        <p:nvSpPr>
          <p:cNvPr id="3" name="Title 2"/>
          <p:cNvSpPr>
            <a:spLocks noGrp="1"/>
          </p:cNvSpPr>
          <p:nvPr>
            <p:ph type="title"/>
          </p:nvPr>
        </p:nvSpPr>
        <p:spPr/>
        <p:txBody>
          <a:bodyPr/>
          <a:lstStyle/>
          <a:p>
            <a:r>
              <a:rPr lang="en-US" dirty="0" smtClean="0"/>
              <a:t>Hamlet and his women…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for women’s social position, its defining characteristic is powerlessness. Gertrude’s quick marriage to Claudius, though immoral, is also her only way to maintain her status. </a:t>
            </a:r>
            <a:r>
              <a:rPr lang="en-US" b="1" cap="small" dirty="0" smtClean="0"/>
              <a:t>Ophelia</a:t>
            </a:r>
            <a:r>
              <a:rPr lang="en-US" dirty="0" smtClean="0"/>
              <a:t> has even fewer options. While Hamlet </a:t>
            </a:r>
            <a:r>
              <a:rPr lang="en-US" i="1" dirty="0" smtClean="0"/>
              <a:t>waits</a:t>
            </a:r>
            <a:r>
              <a:rPr lang="en-US" dirty="0" smtClean="0"/>
              <a:t> to seek revenge for his father’s death, Ophelia, as a woman, </a:t>
            </a:r>
            <a:r>
              <a:rPr lang="en-US" i="1" dirty="0" smtClean="0"/>
              <a:t>can’t</a:t>
            </a:r>
            <a:r>
              <a:rPr lang="en-US" dirty="0" smtClean="0"/>
              <a:t> act—all she can do is wait for </a:t>
            </a:r>
            <a:r>
              <a:rPr lang="en-US" b="1" cap="small" dirty="0" err="1" smtClean="0"/>
              <a:t>Laertes</a:t>
            </a:r>
            <a:r>
              <a:rPr lang="en-US" dirty="0" smtClean="0"/>
              <a:t> to return and take </a:t>
            </a:r>
            <a:r>
              <a:rPr lang="en-US" i="1" dirty="0" smtClean="0"/>
              <a:t>his</a:t>
            </a:r>
            <a:r>
              <a:rPr lang="en-US" dirty="0" smtClean="0"/>
              <a:t> revenge. Ophelia’s predicament is symbolic of women’s position in general in Hamlet: they are completely dependent on men.</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1. Understand the Importance of "Getting It"</a:t>
            </a:r>
          </a:p>
          <a:p>
            <a:r>
              <a:rPr lang="en-US" dirty="0" smtClean="0"/>
              <a:t>It is impossible to overstate the importance of Shakespeare’s work. It is clever, witty, beautiful, inspirational, funny, deep, dramatic, and more. Shakespeare is a word genius whose work helps us see the beauty and artistic potential of the English language.</a:t>
            </a:r>
          </a:p>
          <a:p>
            <a:r>
              <a:rPr lang="en-US" dirty="0" smtClean="0"/>
              <a:t>Shakespeare's work has inspired students and scholars for centuries, because it also tells us so much about life, love, and human nature. When you study Shakespeare, you find that human beings haven’t really changed all that much over the past several hundred years. Shakespeare will expand your mind if you let it.</a:t>
            </a:r>
          </a:p>
          <a:p>
            <a:endParaRPr lang="en-US" dirty="0"/>
          </a:p>
        </p:txBody>
      </p:sp>
      <p:sp>
        <p:nvSpPr>
          <p:cNvPr id="3" name="Title 2"/>
          <p:cNvSpPr>
            <a:spLocks noGrp="1"/>
          </p:cNvSpPr>
          <p:nvPr>
            <p:ph type="title"/>
          </p:nvPr>
        </p:nvSpPr>
        <p:spPr/>
        <p:txBody>
          <a:bodyPr/>
          <a:lstStyle/>
          <a:p>
            <a:r>
              <a:rPr lang="en-US" dirty="0" smtClean="0"/>
              <a:t>5 tips to reading Shakespeare…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2. Attend a Reading or a Play (or watch a live play recorded on DVD)</a:t>
            </a:r>
          </a:p>
          <a:p>
            <a:r>
              <a:rPr lang="en-US" dirty="0" smtClean="0"/>
              <a:t>Shakespeare really makes more sense when you see the words come to life on stage. You won’t believe how much expressions and movements of the actors can demystify Shakespeare’s beautiful but complex prose.</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3. Read It Again</a:t>
            </a:r>
          </a:p>
          <a:p>
            <a:r>
              <a:rPr lang="en-US" dirty="0" smtClean="0"/>
              <a:t>As you progress in school and into college, you must realize that every subjects gets more challenging. Literature is no different. You’re not going to be successful in your studies if you think you can get through anything quickly—and that is triply true for Shakespeare. Don’t try to get by on one reading. Read once for a basic understanding and again (and again) to do it justice.</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Hamlet—Hamlet has many difference character traits.  He is the main character (the protagonist).  He’s a dreamer, he procrastinates (this is his tragic flaw),  he’s not sure what’s real or imaginary, he’s a victim,  he’s motivated by ambition.</a:t>
            </a:r>
            <a:endParaRPr lang="en-US" dirty="0"/>
          </a:p>
        </p:txBody>
      </p:sp>
      <p:sp>
        <p:nvSpPr>
          <p:cNvPr id="3" name="Title 2"/>
          <p:cNvSpPr>
            <a:spLocks noGrp="1"/>
          </p:cNvSpPr>
          <p:nvPr>
            <p:ph type="title"/>
          </p:nvPr>
        </p:nvSpPr>
        <p:spPr/>
        <p:txBody>
          <a:bodyPr/>
          <a:lstStyle/>
          <a:p>
            <a:r>
              <a:rPr lang="en-US" dirty="0" smtClean="0"/>
              <a:t>Characters</a:t>
            </a:r>
            <a:endParaRPr lang="en-US" dirty="0"/>
          </a:p>
        </p:txBody>
      </p:sp>
      <p:pic>
        <p:nvPicPr>
          <p:cNvPr id="4" name="Picture 3" descr="simba.gif"/>
          <p:cNvPicPr>
            <a:picLocks noChangeAspect="1"/>
          </p:cNvPicPr>
          <p:nvPr/>
        </p:nvPicPr>
        <p:blipFill>
          <a:blip r:embed="rId2" cstate="print"/>
          <a:stretch>
            <a:fillRect/>
          </a:stretch>
        </p:blipFill>
        <p:spPr>
          <a:xfrm>
            <a:off x="6096000" y="3733800"/>
            <a:ext cx="2221942" cy="23241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4. Act It Out</a:t>
            </a:r>
          </a:p>
          <a:p>
            <a:r>
              <a:rPr lang="en-US" dirty="0" smtClean="0"/>
              <a:t>Shakespeare is different from any other piece of literature, in that it requires some engagement and active participation. When you actually say the words out loud, they start to “click.” Just try it—you will see that you can suddenly understand the context of the words and expressions.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t>5. Read a Plot Summary</a:t>
            </a:r>
          </a:p>
          <a:p>
            <a:r>
              <a:rPr lang="en-US" dirty="0" smtClean="0"/>
              <a:t>Let’s face it—Shakespeare is tough. After you have read the work, go ahead and read a summary of the piece you’re working on if you’re completely baffled. Just read a summary and then read the actual work again. You won’t believe how much you missed before!</a:t>
            </a:r>
          </a:p>
          <a:p>
            <a:r>
              <a:rPr lang="en-US" dirty="0" smtClean="0"/>
              <a:t>And don’t worry: reading the summary doesn’t “ruin” anything when it comes to Shakespeare, because the importance lies partly in the art and beauty of the work.</a:t>
            </a:r>
          </a:p>
          <a:p>
            <a:endParaRPr lang="en-US" dirty="0" smtClean="0"/>
          </a:p>
          <a:p>
            <a:r>
              <a:rPr lang="en-US" dirty="0" smtClean="0"/>
              <a:t>WWW.SPARKNOTES.COM</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Old King Hamlet is Hamlet’s father.  He appears as a ghost and wants Hamlet to seek revenge for his murder.</a:t>
            </a:r>
          </a:p>
          <a:p>
            <a:endParaRPr lang="en-US" dirty="0" smtClean="0"/>
          </a:p>
          <a:p>
            <a:endParaRPr lang="en-US" dirty="0"/>
          </a:p>
        </p:txBody>
      </p:sp>
      <p:sp>
        <p:nvSpPr>
          <p:cNvPr id="3" name="Title 2"/>
          <p:cNvSpPr>
            <a:spLocks noGrp="1"/>
          </p:cNvSpPr>
          <p:nvPr>
            <p:ph type="title"/>
          </p:nvPr>
        </p:nvSpPr>
        <p:spPr/>
        <p:txBody>
          <a:bodyPr/>
          <a:lstStyle/>
          <a:p>
            <a:r>
              <a:rPr lang="en-US" dirty="0" smtClean="0"/>
              <a:t>Old King Hamlet</a:t>
            </a:r>
            <a:endParaRPr lang="en-US" dirty="0"/>
          </a:p>
        </p:txBody>
      </p:sp>
      <p:pic>
        <p:nvPicPr>
          <p:cNvPr id="4" name="Picture 3" descr="mufasa.jpg"/>
          <p:cNvPicPr>
            <a:picLocks noChangeAspect="1"/>
          </p:cNvPicPr>
          <p:nvPr/>
        </p:nvPicPr>
        <p:blipFill>
          <a:blip r:embed="rId2" cstate="print"/>
          <a:stretch>
            <a:fillRect/>
          </a:stretch>
        </p:blipFill>
        <p:spPr>
          <a:xfrm>
            <a:off x="4267200" y="3211068"/>
            <a:ext cx="4034870" cy="288493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Gertrude is Hamlet’s mother.  She portrays herself as helpless but is anything but helpless.  She marries Old King Hamlet’s brother, Claudius, after King Hamlet’s death.</a:t>
            </a:r>
          </a:p>
          <a:p>
            <a:endParaRPr lang="en-US" dirty="0"/>
          </a:p>
        </p:txBody>
      </p:sp>
      <p:sp>
        <p:nvSpPr>
          <p:cNvPr id="3" name="Title 2"/>
          <p:cNvSpPr>
            <a:spLocks noGrp="1"/>
          </p:cNvSpPr>
          <p:nvPr>
            <p:ph type="title"/>
          </p:nvPr>
        </p:nvSpPr>
        <p:spPr/>
        <p:txBody>
          <a:bodyPr/>
          <a:lstStyle/>
          <a:p>
            <a:r>
              <a:rPr lang="en-US" dirty="0" smtClean="0"/>
              <a:t>Gertrude</a:t>
            </a:r>
            <a:endParaRPr lang="en-US" dirty="0"/>
          </a:p>
        </p:txBody>
      </p:sp>
      <p:pic>
        <p:nvPicPr>
          <p:cNvPr id="4" name="Picture 3" descr="sarabi.jpg"/>
          <p:cNvPicPr>
            <a:picLocks noChangeAspect="1"/>
          </p:cNvPicPr>
          <p:nvPr/>
        </p:nvPicPr>
        <p:blipFill>
          <a:blip r:embed="rId2" cstate="print"/>
          <a:stretch>
            <a:fillRect/>
          </a:stretch>
        </p:blipFill>
        <p:spPr>
          <a:xfrm>
            <a:off x="4267200" y="3211068"/>
            <a:ext cx="3962400" cy="283311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Old King Hamlet’s brother.  Marries his dead brother’s wife to obtain power over the kingdom.  He’s shady, he is.</a:t>
            </a:r>
            <a:endParaRPr lang="en-US" dirty="0"/>
          </a:p>
        </p:txBody>
      </p:sp>
      <p:sp>
        <p:nvSpPr>
          <p:cNvPr id="3" name="Title 2"/>
          <p:cNvSpPr>
            <a:spLocks noGrp="1"/>
          </p:cNvSpPr>
          <p:nvPr>
            <p:ph type="title"/>
          </p:nvPr>
        </p:nvSpPr>
        <p:spPr/>
        <p:txBody>
          <a:bodyPr/>
          <a:lstStyle/>
          <a:p>
            <a:r>
              <a:rPr lang="en-US" dirty="0" smtClean="0"/>
              <a:t>Claudius</a:t>
            </a:r>
            <a:endParaRPr lang="en-US" dirty="0"/>
          </a:p>
        </p:txBody>
      </p:sp>
      <p:pic>
        <p:nvPicPr>
          <p:cNvPr id="4" name="Picture 3" descr="scar.jpg"/>
          <p:cNvPicPr>
            <a:picLocks noChangeAspect="1"/>
          </p:cNvPicPr>
          <p:nvPr/>
        </p:nvPicPr>
        <p:blipFill>
          <a:blip r:embed="rId2" cstate="print"/>
          <a:stretch>
            <a:fillRect/>
          </a:stretch>
        </p:blipFill>
        <p:spPr>
          <a:xfrm>
            <a:off x="4267200" y="3212592"/>
            <a:ext cx="3631842" cy="257860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Hamlet’s love  interest.  Innocent victim.  Controlled by her father, Polonius, and her brother, </a:t>
            </a:r>
            <a:r>
              <a:rPr lang="en-US" dirty="0" err="1" smtClean="0"/>
              <a:t>Laertes</a:t>
            </a:r>
            <a:r>
              <a:rPr lang="en-US" dirty="0" smtClean="0"/>
              <a:t>.</a:t>
            </a:r>
          </a:p>
          <a:p>
            <a:endParaRPr lang="en-US" dirty="0" smtClean="0"/>
          </a:p>
          <a:p>
            <a:endParaRPr lang="en-US" dirty="0"/>
          </a:p>
        </p:txBody>
      </p:sp>
      <p:sp>
        <p:nvSpPr>
          <p:cNvPr id="3" name="Title 2"/>
          <p:cNvSpPr>
            <a:spLocks noGrp="1"/>
          </p:cNvSpPr>
          <p:nvPr>
            <p:ph type="title"/>
          </p:nvPr>
        </p:nvSpPr>
        <p:spPr/>
        <p:txBody>
          <a:bodyPr/>
          <a:lstStyle/>
          <a:p>
            <a:r>
              <a:rPr lang="en-US" dirty="0" smtClean="0"/>
              <a:t>Ophelia</a:t>
            </a:r>
            <a:endParaRPr lang="en-US" dirty="0"/>
          </a:p>
        </p:txBody>
      </p:sp>
      <p:pic>
        <p:nvPicPr>
          <p:cNvPr id="4" name="Picture 3" descr="nala.jpg"/>
          <p:cNvPicPr>
            <a:picLocks noChangeAspect="1"/>
          </p:cNvPicPr>
          <p:nvPr/>
        </p:nvPicPr>
        <p:blipFill>
          <a:blip r:embed="rId2" cstate="print"/>
          <a:stretch>
            <a:fillRect/>
          </a:stretch>
        </p:blipFill>
        <p:spPr>
          <a:xfrm>
            <a:off x="4267200" y="3211068"/>
            <a:ext cx="3048000" cy="21793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Claudius’s trusted advisor, was advisor to King Hamlet, also.  Ophelia’s father.  </a:t>
            </a:r>
          </a:p>
          <a:p>
            <a:endParaRPr lang="en-US" dirty="0" smtClean="0"/>
          </a:p>
          <a:p>
            <a:endParaRPr lang="en-US" dirty="0"/>
          </a:p>
        </p:txBody>
      </p:sp>
      <p:sp>
        <p:nvSpPr>
          <p:cNvPr id="3" name="Title 2"/>
          <p:cNvSpPr>
            <a:spLocks noGrp="1"/>
          </p:cNvSpPr>
          <p:nvPr>
            <p:ph type="title"/>
          </p:nvPr>
        </p:nvSpPr>
        <p:spPr/>
        <p:txBody>
          <a:bodyPr/>
          <a:lstStyle/>
          <a:p>
            <a:r>
              <a:rPr lang="en-US" dirty="0" smtClean="0"/>
              <a:t>Polonius</a:t>
            </a:r>
            <a:endParaRPr lang="en-US" dirty="0"/>
          </a:p>
        </p:txBody>
      </p:sp>
      <p:pic>
        <p:nvPicPr>
          <p:cNvPr id="5" name="Picture 4" descr="Zazu-char.jpg"/>
          <p:cNvPicPr>
            <a:picLocks noChangeAspect="1"/>
          </p:cNvPicPr>
          <p:nvPr/>
        </p:nvPicPr>
        <p:blipFill>
          <a:blip r:embed="rId2" cstate="print"/>
          <a:stretch>
            <a:fillRect/>
          </a:stretch>
        </p:blipFill>
        <p:spPr>
          <a:xfrm>
            <a:off x="4267199" y="3211068"/>
            <a:ext cx="3502003" cy="25039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Hamlet’s best friend and trusted advisor.  </a:t>
            </a:r>
            <a:endParaRPr lang="en-US" dirty="0"/>
          </a:p>
        </p:txBody>
      </p:sp>
      <p:sp>
        <p:nvSpPr>
          <p:cNvPr id="3" name="Title 2"/>
          <p:cNvSpPr>
            <a:spLocks noGrp="1"/>
          </p:cNvSpPr>
          <p:nvPr>
            <p:ph type="title"/>
          </p:nvPr>
        </p:nvSpPr>
        <p:spPr/>
        <p:txBody>
          <a:bodyPr/>
          <a:lstStyle/>
          <a:p>
            <a:r>
              <a:rPr lang="en-US" dirty="0" smtClean="0"/>
              <a:t>Horatio</a:t>
            </a:r>
            <a:endParaRPr lang="en-US" dirty="0"/>
          </a:p>
        </p:txBody>
      </p:sp>
      <p:pic>
        <p:nvPicPr>
          <p:cNvPr id="4" name="Picture 3" descr="rafiki.jpg"/>
          <p:cNvPicPr>
            <a:picLocks noChangeAspect="1"/>
          </p:cNvPicPr>
          <p:nvPr/>
        </p:nvPicPr>
        <p:blipFill>
          <a:blip r:embed="rId2" cstate="print"/>
          <a:stretch>
            <a:fillRect/>
          </a:stretch>
        </p:blipFill>
        <p:spPr>
          <a:xfrm>
            <a:off x="4267200" y="3212592"/>
            <a:ext cx="3739166" cy="265480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Comic relief for Hamlet and the play.  They overlook Hamlet’s exploits and are a distraction for him.  </a:t>
            </a:r>
            <a:endParaRPr lang="en-US" dirty="0"/>
          </a:p>
        </p:txBody>
      </p:sp>
      <p:sp>
        <p:nvSpPr>
          <p:cNvPr id="3" name="Title 2"/>
          <p:cNvSpPr>
            <a:spLocks noGrp="1"/>
          </p:cNvSpPr>
          <p:nvPr>
            <p:ph type="title"/>
          </p:nvPr>
        </p:nvSpPr>
        <p:spPr/>
        <p:txBody>
          <a:bodyPr/>
          <a:lstStyle/>
          <a:p>
            <a:r>
              <a:rPr lang="en-US" dirty="0" smtClean="0"/>
              <a:t>Rosencrantz and Guildenstern</a:t>
            </a:r>
            <a:endParaRPr lang="en-US" dirty="0"/>
          </a:p>
        </p:txBody>
      </p:sp>
      <p:pic>
        <p:nvPicPr>
          <p:cNvPr id="4" name="Picture 3" descr="timon and pumba.jpg"/>
          <p:cNvPicPr>
            <a:picLocks noChangeAspect="1"/>
          </p:cNvPicPr>
          <p:nvPr/>
        </p:nvPicPr>
        <p:blipFill>
          <a:blip r:embed="rId2" cstate="print"/>
          <a:stretch>
            <a:fillRect/>
          </a:stretch>
        </p:blipFill>
        <p:spPr>
          <a:xfrm>
            <a:off x="3624262" y="2809874"/>
            <a:ext cx="4563721" cy="298132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TotalTime>
  <Words>1217</Words>
  <Application>Microsoft Office PowerPoint</Application>
  <PresentationFormat>On-screen Show (4:3)</PresentationFormat>
  <Paragraphs>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Hamlet by William Shakespeare</vt:lpstr>
      <vt:lpstr>Characters</vt:lpstr>
      <vt:lpstr>Old King Hamlet</vt:lpstr>
      <vt:lpstr>Gertrude</vt:lpstr>
      <vt:lpstr>Claudius</vt:lpstr>
      <vt:lpstr>Ophelia</vt:lpstr>
      <vt:lpstr>Polonius</vt:lpstr>
      <vt:lpstr>Horatio</vt:lpstr>
      <vt:lpstr>Rosencrantz and Guildenstern</vt:lpstr>
      <vt:lpstr>Laertes</vt:lpstr>
      <vt:lpstr>Why Hamlet?</vt:lpstr>
      <vt:lpstr>Themes in Hamlet</vt:lpstr>
      <vt:lpstr>More Themes…</vt:lpstr>
      <vt:lpstr>The Plot…</vt:lpstr>
      <vt:lpstr>Hamlet and his women…</vt:lpstr>
      <vt:lpstr>Slide 16</vt:lpstr>
      <vt:lpstr>5 tips to reading Shakespeare…</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 by William Shakespeare</dc:title>
  <dc:creator>Charlotte Smith</dc:creator>
  <cp:lastModifiedBy>Charlotte Smith</cp:lastModifiedBy>
  <cp:revision>5</cp:revision>
  <dcterms:created xsi:type="dcterms:W3CDTF">2012-01-31T21:28:58Z</dcterms:created>
  <dcterms:modified xsi:type="dcterms:W3CDTF">2012-11-16T01:00:21Z</dcterms:modified>
</cp:coreProperties>
</file>