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57" r:id="rId3"/>
    <p:sldId id="321" r:id="rId4"/>
    <p:sldId id="327" r:id="rId5"/>
    <p:sldId id="323" r:id="rId6"/>
    <p:sldId id="324" r:id="rId7"/>
    <p:sldId id="264" r:id="rId8"/>
    <p:sldId id="258" r:id="rId9"/>
    <p:sldId id="286" r:id="rId10"/>
    <p:sldId id="281" r:id="rId11"/>
    <p:sldId id="278" r:id="rId12"/>
    <p:sldId id="279" r:id="rId13"/>
    <p:sldId id="280" r:id="rId14"/>
    <p:sldId id="261" r:id="rId15"/>
    <p:sldId id="287" r:id="rId16"/>
    <p:sldId id="262" r:id="rId17"/>
    <p:sldId id="265" r:id="rId18"/>
    <p:sldId id="267" r:id="rId19"/>
    <p:sldId id="268" r:id="rId20"/>
    <p:sldId id="269" r:id="rId21"/>
    <p:sldId id="270" r:id="rId22"/>
    <p:sldId id="271" r:id="rId23"/>
    <p:sldId id="272" r:id="rId24"/>
    <p:sldId id="274" r:id="rId25"/>
    <p:sldId id="276" r:id="rId26"/>
    <p:sldId id="277" r:id="rId27"/>
    <p:sldId id="288" r:id="rId28"/>
    <p:sldId id="296" r:id="rId29"/>
    <p:sldId id="320" r:id="rId30"/>
    <p:sldId id="333" r:id="rId31"/>
    <p:sldId id="334" r:id="rId32"/>
    <p:sldId id="335" r:id="rId33"/>
    <p:sldId id="338" r:id="rId34"/>
    <p:sldId id="339" r:id="rId35"/>
    <p:sldId id="337" r:id="rId36"/>
    <p:sldId id="336" r:id="rId37"/>
  </p:sldIdLst>
  <p:sldSz cx="9144000" cy="6858000" type="screen4x3"/>
  <p:notesSz cx="6858000" cy="9144000"/>
  <p:custDataLst>
    <p:tags r:id="rId40"/>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CC00"/>
    <a:srgbClr val="CC6600"/>
    <a:srgbClr val="996633"/>
    <a:srgbClr val="FFFF00"/>
    <a:srgbClr val="FFFF99"/>
    <a:srgbClr val="FF6600"/>
    <a:srgbClr val="CC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67" autoAdjust="0"/>
    <p:restoredTop sz="98853" autoAdjust="0"/>
  </p:normalViewPr>
  <p:slideViewPr>
    <p:cSldViewPr>
      <p:cViewPr>
        <p:scale>
          <a:sx n="75" d="100"/>
          <a:sy n="75" d="100"/>
        </p:scale>
        <p:origin x="-10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en-US"/>
              <a:t>Research Paper MLA Style</a:t>
            </a:r>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9116F4A-00D1-48B7-8781-BCFF6D7C6E9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39939" name="Rectangle 9"/>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065AF130-2530-45E5-B85B-0D5B031BE90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2895600" y="4303713"/>
            <a:ext cx="3276600" cy="0"/>
          </a:xfrm>
          <a:prstGeom prst="line">
            <a:avLst/>
          </a:prstGeom>
          <a:noFill/>
          <a:ln w="38100">
            <a:solidFill>
              <a:schemeClr val="hlink"/>
            </a:solidFill>
            <a:round/>
            <a:headEnd/>
            <a:tailEnd/>
          </a:ln>
          <a:effectLst/>
        </p:spPr>
        <p:txBody>
          <a:bodyPr wrap="none" anchor="ctr"/>
          <a:lstStyle/>
          <a:p>
            <a:endParaRPr lang="en-US"/>
          </a:p>
        </p:txBody>
      </p:sp>
      <p:sp>
        <p:nvSpPr>
          <p:cNvPr id="5" name="Rectangle 5"/>
          <p:cNvSpPr>
            <a:spLocks noChangeArrowheads="1"/>
          </p:cNvSpPr>
          <p:nvPr/>
        </p:nvSpPr>
        <p:spPr bwMode="auto">
          <a:xfrm>
            <a:off x="0" y="1066800"/>
            <a:ext cx="8686800" cy="533400"/>
          </a:xfrm>
          <a:prstGeom prst="rect">
            <a:avLst/>
          </a:prstGeom>
          <a:noFill/>
          <a:ln w="57150">
            <a:solidFill>
              <a:schemeClr val="hlink"/>
            </a:solidFill>
            <a:miter lim="800000"/>
            <a:headEnd/>
            <a:tailEnd/>
          </a:ln>
          <a:effectLst/>
        </p:spPr>
        <p:txBody>
          <a:bodyPr wrap="none" anchor="ctr"/>
          <a:lstStyle/>
          <a:p>
            <a:pPr algn="ctr"/>
            <a:endParaRPr kumimoji="1" lang="en-US"/>
          </a:p>
        </p:txBody>
      </p:sp>
      <p:grpSp>
        <p:nvGrpSpPr>
          <p:cNvPr id="6" name="Group 6"/>
          <p:cNvGrpSpPr>
            <a:grpSpLocks/>
          </p:cNvGrpSpPr>
          <p:nvPr/>
        </p:nvGrpSpPr>
        <p:grpSpPr bwMode="auto">
          <a:xfrm>
            <a:off x="533400" y="0"/>
            <a:ext cx="3276600" cy="2133600"/>
            <a:chOff x="336" y="0"/>
            <a:chExt cx="2064" cy="1344"/>
          </a:xfrm>
        </p:grpSpPr>
        <p:sp>
          <p:nvSpPr>
            <p:cNvPr id="7" name="Rectangle 7"/>
            <p:cNvSpPr>
              <a:spLocks noChangeArrowheads="1"/>
            </p:cNvSpPr>
            <p:nvPr/>
          </p:nvSpPr>
          <p:spPr bwMode="auto">
            <a:xfrm>
              <a:off x="1008"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8" name="Rectangle 8"/>
            <p:cNvSpPr>
              <a:spLocks noChangeArrowheads="1"/>
            </p:cNvSpPr>
            <p:nvPr/>
          </p:nvSpPr>
          <p:spPr bwMode="auto">
            <a:xfrm>
              <a:off x="1344" y="1008"/>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9" name="Rectangle 9"/>
            <p:cNvSpPr>
              <a:spLocks noChangeArrowheads="1"/>
            </p:cNvSpPr>
            <p:nvPr/>
          </p:nvSpPr>
          <p:spPr bwMode="auto">
            <a:xfrm>
              <a:off x="1728"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10" name="Rectangle 10"/>
            <p:cNvSpPr>
              <a:spLocks noChangeArrowheads="1"/>
            </p:cNvSpPr>
            <p:nvPr/>
          </p:nvSpPr>
          <p:spPr bwMode="auto">
            <a:xfrm>
              <a:off x="2064"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11" name="Rectangle 11"/>
            <p:cNvSpPr>
              <a:spLocks noChangeArrowheads="1"/>
            </p:cNvSpPr>
            <p:nvPr/>
          </p:nvSpPr>
          <p:spPr bwMode="auto">
            <a:xfrm>
              <a:off x="672"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12" name="Rectangle 12"/>
            <p:cNvSpPr>
              <a:spLocks noChangeArrowheads="1"/>
            </p:cNvSpPr>
            <p:nvPr/>
          </p:nvSpPr>
          <p:spPr bwMode="auto">
            <a:xfrm>
              <a:off x="336" y="0"/>
              <a:ext cx="336" cy="336"/>
            </a:xfrm>
            <a:prstGeom prst="rect">
              <a:avLst/>
            </a:prstGeom>
            <a:noFill/>
            <a:ln w="57150">
              <a:solidFill>
                <a:schemeClr val="hlink"/>
              </a:solidFill>
              <a:miter lim="800000"/>
              <a:headEnd/>
              <a:tailEnd/>
            </a:ln>
            <a:effectLst/>
          </p:spPr>
          <p:txBody>
            <a:bodyPr wrap="none" anchor="ctr"/>
            <a:lstStyle/>
            <a:p>
              <a:endParaRPr lang="en-US"/>
            </a:p>
          </p:txBody>
        </p:sp>
      </p:grpSp>
      <p:grpSp>
        <p:nvGrpSpPr>
          <p:cNvPr id="13" name="Group 13"/>
          <p:cNvGrpSpPr>
            <a:grpSpLocks/>
          </p:cNvGrpSpPr>
          <p:nvPr/>
        </p:nvGrpSpPr>
        <p:grpSpPr bwMode="auto">
          <a:xfrm>
            <a:off x="533400" y="0"/>
            <a:ext cx="3276600" cy="2133600"/>
            <a:chOff x="2736" y="96"/>
            <a:chExt cx="2064" cy="1344"/>
          </a:xfrm>
        </p:grpSpPr>
        <p:sp>
          <p:nvSpPr>
            <p:cNvPr id="14" name="Rectangle 14"/>
            <p:cNvSpPr>
              <a:spLocks noChangeArrowheads="1"/>
            </p:cNvSpPr>
            <p:nvPr/>
          </p:nvSpPr>
          <p:spPr bwMode="auto">
            <a:xfrm>
              <a:off x="3408" y="768"/>
              <a:ext cx="336" cy="336"/>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15" name="Rectangle 15"/>
            <p:cNvSpPr>
              <a:spLocks noChangeArrowheads="1"/>
            </p:cNvSpPr>
            <p:nvPr/>
          </p:nvSpPr>
          <p:spPr bwMode="auto">
            <a:xfrm>
              <a:off x="3744" y="1104"/>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16" name="Rectangle 16"/>
            <p:cNvSpPr>
              <a:spLocks noChangeArrowheads="1"/>
            </p:cNvSpPr>
            <p:nvPr/>
          </p:nvSpPr>
          <p:spPr bwMode="auto">
            <a:xfrm>
              <a:off x="4128" y="432"/>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17" name="Rectangle 17"/>
            <p:cNvSpPr>
              <a:spLocks noChangeArrowheads="1"/>
            </p:cNvSpPr>
            <p:nvPr/>
          </p:nvSpPr>
          <p:spPr bwMode="auto">
            <a:xfrm>
              <a:off x="4464" y="768"/>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sp>
          <p:nvSpPr>
            <p:cNvPr id="18" name="Rectangle 18"/>
            <p:cNvSpPr>
              <a:spLocks noChangeArrowheads="1"/>
            </p:cNvSpPr>
            <p:nvPr/>
          </p:nvSpPr>
          <p:spPr bwMode="auto">
            <a:xfrm>
              <a:off x="3072" y="432"/>
              <a:ext cx="336" cy="336"/>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19" name="Rectangle 19"/>
            <p:cNvSpPr>
              <a:spLocks noChangeArrowheads="1"/>
            </p:cNvSpPr>
            <p:nvPr/>
          </p:nvSpPr>
          <p:spPr bwMode="auto">
            <a:xfrm>
              <a:off x="2736" y="96"/>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20" name="Rectangle 20"/>
          <p:cNvSpPr>
            <a:spLocks noChangeArrowheads="1"/>
          </p:cNvSpPr>
          <p:nvPr/>
        </p:nvSpPr>
        <p:spPr bwMode="auto">
          <a:xfrm>
            <a:off x="4114800" y="4191000"/>
            <a:ext cx="211138" cy="211138"/>
          </a:xfrm>
          <a:prstGeom prst="rect">
            <a:avLst/>
          </a:prstGeom>
          <a:solidFill>
            <a:schemeClr val="accent2"/>
          </a:solidFill>
          <a:ln w="28575">
            <a:solidFill>
              <a:schemeClr val="hlink"/>
            </a:solidFill>
            <a:miter lim="800000"/>
            <a:headEnd/>
            <a:tailEnd/>
          </a:ln>
          <a:effectLst/>
        </p:spPr>
        <p:txBody>
          <a:bodyPr wrap="none" anchor="ctr"/>
          <a:lstStyle/>
          <a:p>
            <a:pPr algn="ctr"/>
            <a:endParaRPr kumimoji="1" lang="en-US"/>
          </a:p>
        </p:txBody>
      </p:sp>
      <p:sp>
        <p:nvSpPr>
          <p:cNvPr id="21" name="Rectangle 21"/>
          <p:cNvSpPr>
            <a:spLocks noChangeArrowheads="1"/>
          </p:cNvSpPr>
          <p:nvPr/>
        </p:nvSpPr>
        <p:spPr bwMode="auto">
          <a:xfrm>
            <a:off x="4419600" y="4191000"/>
            <a:ext cx="211138" cy="211138"/>
          </a:xfrm>
          <a:prstGeom prst="rect">
            <a:avLst/>
          </a:prstGeom>
          <a:solidFill>
            <a:schemeClr val="bg2"/>
          </a:solidFill>
          <a:ln w="28575">
            <a:solidFill>
              <a:schemeClr val="hlink"/>
            </a:solidFill>
            <a:miter lim="800000"/>
            <a:headEnd/>
            <a:tailEnd/>
          </a:ln>
          <a:effectLst/>
        </p:spPr>
        <p:txBody>
          <a:bodyPr wrap="none" anchor="ctr"/>
          <a:lstStyle/>
          <a:p>
            <a:pPr algn="ctr"/>
            <a:endParaRPr kumimoji="1" lang="en-US"/>
          </a:p>
        </p:txBody>
      </p:sp>
      <p:sp>
        <p:nvSpPr>
          <p:cNvPr id="22" name="Rectangle 22"/>
          <p:cNvSpPr>
            <a:spLocks noChangeArrowheads="1"/>
          </p:cNvSpPr>
          <p:nvPr/>
        </p:nvSpPr>
        <p:spPr bwMode="auto">
          <a:xfrm>
            <a:off x="4724400" y="4191000"/>
            <a:ext cx="211138" cy="211138"/>
          </a:xfrm>
          <a:prstGeom prst="rect">
            <a:avLst/>
          </a:prstGeom>
          <a:solidFill>
            <a:schemeClr val="accent1"/>
          </a:solidFill>
          <a:ln w="28575">
            <a:solidFill>
              <a:schemeClr val="hlink"/>
            </a:solidFill>
            <a:miter lim="800000"/>
            <a:headEnd/>
            <a:tailEnd/>
          </a:ln>
          <a:effectLst/>
        </p:spPr>
        <p:txBody>
          <a:bodyPr wrap="none" anchor="ctr"/>
          <a:lstStyle/>
          <a:p>
            <a:pPr algn="ctr"/>
            <a:endParaRPr kumimoji="1" lang="en-US"/>
          </a:p>
        </p:txBody>
      </p:sp>
      <p:sp>
        <p:nvSpPr>
          <p:cNvPr id="30723" name="Rectangle 3"/>
          <p:cNvSpPr>
            <a:spLocks noGrp="1" noChangeArrowheads="1"/>
          </p:cNvSpPr>
          <p:nvPr>
            <p:ph type="ctrTitle"/>
          </p:nvPr>
        </p:nvSpPr>
        <p:spPr>
          <a:xfrm>
            <a:off x="685800" y="2286000"/>
            <a:ext cx="7772400" cy="1752600"/>
          </a:xfrm>
        </p:spPr>
        <p:txBody>
          <a:bodyPr anchor="t"/>
          <a:lstStyle>
            <a:lvl1pPr algn="ctr">
              <a:lnSpc>
                <a:spcPct val="90000"/>
              </a:lnSpc>
              <a:defRPr/>
            </a:lvl1pPr>
          </a:lstStyle>
          <a:p>
            <a:pPr lvl="0"/>
            <a:r>
              <a:rPr lang="en-US" noProof="0" smtClean="0"/>
              <a:t>Click to edit Master title style</a:t>
            </a:r>
          </a:p>
        </p:txBody>
      </p:sp>
      <p:sp>
        <p:nvSpPr>
          <p:cNvPr id="30724" name="Rectangle 4"/>
          <p:cNvSpPr>
            <a:spLocks noGrp="1" noChangeArrowheads="1"/>
          </p:cNvSpPr>
          <p:nvPr>
            <p:ph type="subTitle" idx="1"/>
          </p:nvPr>
        </p:nvSpPr>
        <p:spPr>
          <a:xfrm>
            <a:off x="1371600" y="4495800"/>
            <a:ext cx="6400800" cy="1524000"/>
          </a:xfrm>
        </p:spPr>
        <p:txBody>
          <a:bodyPr anchor="ctr"/>
          <a:lstStyle>
            <a:lvl1pPr marL="0" indent="0" algn="ctr">
              <a:lnSpc>
                <a:spcPct val="80000"/>
              </a:lnSpc>
              <a:buFont typeface="Wingdings" pitchFamily="2" charset="2"/>
              <a:buNone/>
              <a:defRPr sz="2400">
                <a:solidFill>
                  <a:schemeClr val="tx2"/>
                </a:solidFill>
              </a:defRPr>
            </a:lvl1pPr>
          </a:lstStyle>
          <a:p>
            <a:pPr lvl="0"/>
            <a:r>
              <a:rPr lang="en-US" noProof="0" smtClean="0"/>
              <a:t>Click to edit Master subtitle style</a:t>
            </a:r>
          </a:p>
        </p:txBody>
      </p:sp>
      <p:sp>
        <p:nvSpPr>
          <p:cNvPr id="23" name="Rectangle 23"/>
          <p:cNvSpPr>
            <a:spLocks noGrp="1" noChangeArrowheads="1"/>
          </p:cNvSpPr>
          <p:nvPr>
            <p:ph type="dt" sz="half" idx="10"/>
          </p:nvPr>
        </p:nvSpPr>
        <p:spPr bwMode="auto">
          <a:xfrm>
            <a:off x="6553200" y="6507163"/>
            <a:ext cx="1828800" cy="274637"/>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defRPr sz="1200">
                <a:solidFill>
                  <a:schemeClr val="folHlink"/>
                </a:solidFill>
                <a:latin typeface="+mn-lt"/>
              </a:defRPr>
            </a:lvl1pPr>
          </a:lstStyle>
          <a:p>
            <a:pPr>
              <a:defRPr/>
            </a:pPr>
            <a:endParaRPr lang="en-US"/>
          </a:p>
        </p:txBody>
      </p:sp>
      <p:sp>
        <p:nvSpPr>
          <p:cNvPr id="24" name="Rectangle 24"/>
          <p:cNvSpPr>
            <a:spLocks noGrp="1" noChangeArrowheads="1"/>
          </p:cNvSpPr>
          <p:nvPr>
            <p:ph type="ftr" sz="quarter" idx="11"/>
          </p:nvPr>
        </p:nvSpPr>
        <p:spPr bwMode="auto">
          <a:xfrm>
            <a:off x="1295400" y="6507163"/>
            <a:ext cx="2895600" cy="274637"/>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defRPr sz="1200">
                <a:solidFill>
                  <a:schemeClr val="folHlink"/>
                </a:solidFill>
                <a:latin typeface="+mn-lt"/>
              </a:defRPr>
            </a:lvl1pP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762000"/>
            <a:ext cx="18097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762000"/>
            <a:ext cx="52768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05000"/>
            <a:ext cx="3543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905000"/>
            <a:ext cx="3543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43000" y="1905000"/>
            <a:ext cx="7239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p:cNvSpPr>
            <a:spLocks noChangeArrowheads="1"/>
          </p:cNvSpPr>
          <p:nvPr/>
        </p:nvSpPr>
        <p:spPr bwMode="auto">
          <a:xfrm>
            <a:off x="0" y="2286000"/>
            <a:ext cx="533400" cy="5334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28" name="Rectangle 4"/>
          <p:cNvSpPr>
            <a:spLocks noChangeArrowheads="1"/>
          </p:cNvSpPr>
          <p:nvPr/>
        </p:nvSpPr>
        <p:spPr bwMode="auto">
          <a:xfrm>
            <a:off x="533400" y="2819400"/>
            <a:ext cx="533400" cy="5334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29" name="Rectangle 5"/>
          <p:cNvSpPr>
            <a:spLocks noChangeArrowheads="1"/>
          </p:cNvSpPr>
          <p:nvPr/>
        </p:nvSpPr>
        <p:spPr bwMode="auto">
          <a:xfrm>
            <a:off x="1981200" y="381000"/>
            <a:ext cx="381000" cy="3810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0" name="Rectangle 6"/>
          <p:cNvSpPr>
            <a:spLocks noChangeArrowheads="1"/>
          </p:cNvSpPr>
          <p:nvPr/>
        </p:nvSpPr>
        <p:spPr bwMode="auto">
          <a:xfrm>
            <a:off x="762000" y="914400"/>
            <a:ext cx="381000" cy="3810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1" name="Rectangle 7"/>
          <p:cNvSpPr>
            <a:spLocks noChangeArrowheads="1"/>
          </p:cNvSpPr>
          <p:nvPr/>
        </p:nvSpPr>
        <p:spPr bwMode="auto">
          <a:xfrm>
            <a:off x="1143000" y="533400"/>
            <a:ext cx="381000" cy="3810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2" name="Rectangle 8"/>
          <p:cNvSpPr>
            <a:spLocks noChangeArrowheads="1"/>
          </p:cNvSpPr>
          <p:nvPr/>
        </p:nvSpPr>
        <p:spPr bwMode="auto">
          <a:xfrm>
            <a:off x="2362200" y="0"/>
            <a:ext cx="381000" cy="3810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3" name="Rectangle 9"/>
          <p:cNvSpPr>
            <a:spLocks noChangeArrowheads="1"/>
          </p:cNvSpPr>
          <p:nvPr/>
        </p:nvSpPr>
        <p:spPr bwMode="auto">
          <a:xfrm>
            <a:off x="0" y="609600"/>
            <a:ext cx="5867400" cy="76200"/>
          </a:xfrm>
          <a:prstGeom prst="rect">
            <a:avLst/>
          </a:prstGeom>
          <a:noFill/>
          <a:ln w="57150">
            <a:solidFill>
              <a:schemeClr val="hlink"/>
            </a:solidFill>
            <a:miter lim="800000"/>
            <a:headEnd/>
            <a:tailEnd/>
          </a:ln>
          <a:effectLst/>
        </p:spPr>
        <p:txBody>
          <a:bodyPr wrap="none" anchor="ctr"/>
          <a:lstStyle/>
          <a:p>
            <a:pPr algn="ctr"/>
            <a:endParaRPr kumimoji="1" lang="en-US"/>
          </a:p>
        </p:txBody>
      </p:sp>
      <p:sp>
        <p:nvSpPr>
          <p:cNvPr id="1034" name="Rectangle 10"/>
          <p:cNvSpPr>
            <a:spLocks noChangeArrowheads="1"/>
          </p:cNvSpPr>
          <p:nvPr/>
        </p:nvSpPr>
        <p:spPr bwMode="auto">
          <a:xfrm>
            <a:off x="5715000" y="457200"/>
            <a:ext cx="304800" cy="304800"/>
          </a:xfrm>
          <a:prstGeom prst="rect">
            <a:avLst/>
          </a:prstGeom>
          <a:solidFill>
            <a:schemeClr val="accent2"/>
          </a:solidFill>
          <a:ln w="57150">
            <a:solidFill>
              <a:schemeClr val="hlink"/>
            </a:solidFill>
            <a:miter lim="800000"/>
            <a:headEnd/>
            <a:tailEnd/>
          </a:ln>
          <a:effectLst/>
        </p:spPr>
        <p:txBody>
          <a:bodyPr wrap="none" anchor="ctr"/>
          <a:lstStyle/>
          <a:p>
            <a:pPr algn="ctr"/>
            <a:endParaRPr kumimoji="1" lang="en-US"/>
          </a:p>
        </p:txBody>
      </p:sp>
      <p:sp>
        <p:nvSpPr>
          <p:cNvPr id="1035" name="Rectangle 11"/>
          <p:cNvSpPr>
            <a:spLocks noChangeArrowheads="1"/>
          </p:cNvSpPr>
          <p:nvPr/>
        </p:nvSpPr>
        <p:spPr bwMode="auto">
          <a:xfrm>
            <a:off x="5486400" y="304800"/>
            <a:ext cx="304800" cy="304800"/>
          </a:xfrm>
          <a:prstGeom prst="rect">
            <a:avLst/>
          </a:prstGeom>
          <a:solidFill>
            <a:schemeClr val="accent1"/>
          </a:solidFill>
          <a:ln w="57150">
            <a:solidFill>
              <a:schemeClr val="hlink"/>
            </a:solidFill>
            <a:miter lim="800000"/>
            <a:headEnd/>
            <a:tailEnd/>
          </a:ln>
          <a:effectLst/>
        </p:spPr>
        <p:txBody>
          <a:bodyPr wrap="none" anchor="ctr"/>
          <a:lstStyle/>
          <a:p>
            <a:pPr algn="ctr"/>
            <a:endParaRPr kumimoji="1" lang="en-US"/>
          </a:p>
        </p:txBody>
      </p:sp>
      <p:sp>
        <p:nvSpPr>
          <p:cNvPr id="1036" name="Rectangle 12"/>
          <p:cNvSpPr>
            <a:spLocks noChangeArrowheads="1"/>
          </p:cNvSpPr>
          <p:nvPr/>
        </p:nvSpPr>
        <p:spPr bwMode="auto">
          <a:xfrm>
            <a:off x="8458200" y="3962400"/>
            <a:ext cx="381000" cy="381000"/>
          </a:xfrm>
          <a:prstGeom prst="rect">
            <a:avLst/>
          </a:prstGeom>
          <a:solidFill>
            <a:schemeClr val="accent2"/>
          </a:solidFill>
          <a:ln w="57150">
            <a:solidFill>
              <a:schemeClr val="hlink"/>
            </a:solidFill>
            <a:miter lim="800000"/>
            <a:headEnd/>
            <a:tailEnd/>
          </a:ln>
          <a:effectLst/>
        </p:spPr>
        <p:txBody>
          <a:bodyPr wrap="none" anchor="ctr"/>
          <a:lstStyle/>
          <a:p>
            <a:pPr algn="ctr"/>
            <a:endParaRPr kumimoji="1" lang="en-US"/>
          </a:p>
        </p:txBody>
      </p:sp>
      <p:sp>
        <p:nvSpPr>
          <p:cNvPr id="1037" name="Rectangle 13"/>
          <p:cNvSpPr>
            <a:spLocks noChangeArrowheads="1"/>
          </p:cNvSpPr>
          <p:nvPr/>
        </p:nvSpPr>
        <p:spPr bwMode="auto">
          <a:xfrm>
            <a:off x="8686800" y="3657600"/>
            <a:ext cx="381000" cy="381000"/>
          </a:xfrm>
          <a:prstGeom prst="rect">
            <a:avLst/>
          </a:prstGeom>
          <a:solidFill>
            <a:schemeClr val="bg2"/>
          </a:solidFill>
          <a:ln w="57150">
            <a:solidFill>
              <a:schemeClr val="hlink"/>
            </a:solidFill>
            <a:miter lim="800000"/>
            <a:headEnd/>
            <a:tailEnd/>
          </a:ln>
          <a:effectLst/>
        </p:spPr>
        <p:txBody>
          <a:bodyPr wrap="none" anchor="ctr"/>
          <a:lstStyle/>
          <a:p>
            <a:pPr algn="ctr"/>
            <a:endParaRPr kumimoji="1" lang="en-US"/>
          </a:p>
        </p:txBody>
      </p:sp>
      <p:grpSp>
        <p:nvGrpSpPr>
          <p:cNvPr id="29710" name="Group 14"/>
          <p:cNvGrpSpPr>
            <a:grpSpLocks/>
          </p:cNvGrpSpPr>
          <p:nvPr/>
        </p:nvGrpSpPr>
        <p:grpSpPr bwMode="auto">
          <a:xfrm>
            <a:off x="0" y="2286000"/>
            <a:ext cx="1066800" cy="1066800"/>
            <a:chOff x="0" y="2496"/>
            <a:chExt cx="672" cy="672"/>
          </a:xfrm>
        </p:grpSpPr>
        <p:sp>
          <p:nvSpPr>
            <p:cNvPr id="1045" name="Rectangle 15"/>
            <p:cNvSpPr>
              <a:spLocks noChangeArrowheads="1"/>
            </p:cNvSpPr>
            <p:nvPr/>
          </p:nvSpPr>
          <p:spPr bwMode="auto">
            <a:xfrm>
              <a:off x="0" y="2496"/>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1046" name="Rectangle 16"/>
            <p:cNvSpPr>
              <a:spLocks noChangeArrowheads="1"/>
            </p:cNvSpPr>
            <p:nvPr/>
          </p:nvSpPr>
          <p:spPr bwMode="auto">
            <a:xfrm>
              <a:off x="336" y="2832"/>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1039" name="Rectangle 17"/>
          <p:cNvSpPr>
            <a:spLocks noGrp="1" noChangeArrowheads="1"/>
          </p:cNvSpPr>
          <p:nvPr>
            <p:ph type="title"/>
          </p:nvPr>
        </p:nvSpPr>
        <p:spPr bwMode="auto">
          <a:xfrm>
            <a:off x="1295400" y="762000"/>
            <a:ext cx="7086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29717" name="Group 21"/>
          <p:cNvGrpSpPr>
            <a:grpSpLocks/>
          </p:cNvGrpSpPr>
          <p:nvPr/>
        </p:nvGrpSpPr>
        <p:grpSpPr bwMode="auto">
          <a:xfrm>
            <a:off x="762000" y="0"/>
            <a:ext cx="1981200" cy="1295400"/>
            <a:chOff x="3888" y="96"/>
            <a:chExt cx="1248" cy="816"/>
          </a:xfrm>
        </p:grpSpPr>
        <p:sp>
          <p:nvSpPr>
            <p:cNvPr id="1041" name="Rectangle 22"/>
            <p:cNvSpPr>
              <a:spLocks noChangeArrowheads="1"/>
            </p:cNvSpPr>
            <p:nvPr/>
          </p:nvSpPr>
          <p:spPr bwMode="auto">
            <a:xfrm>
              <a:off x="4656" y="336"/>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1042" name="Rectangle 23"/>
            <p:cNvSpPr>
              <a:spLocks noChangeArrowheads="1"/>
            </p:cNvSpPr>
            <p:nvPr/>
          </p:nvSpPr>
          <p:spPr bwMode="auto">
            <a:xfrm>
              <a:off x="3888" y="672"/>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1043" name="Rectangle 24"/>
            <p:cNvSpPr>
              <a:spLocks noChangeArrowheads="1"/>
            </p:cNvSpPr>
            <p:nvPr/>
          </p:nvSpPr>
          <p:spPr bwMode="auto">
            <a:xfrm>
              <a:off x="4128" y="432"/>
              <a:ext cx="240" cy="240"/>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1044" name="Rectangle 25"/>
            <p:cNvSpPr>
              <a:spLocks noChangeArrowheads="1"/>
            </p:cNvSpPr>
            <p:nvPr/>
          </p:nvSpPr>
          <p:spPr bwMode="auto">
            <a:xfrm>
              <a:off x="4896" y="96"/>
              <a:ext cx="240" cy="240"/>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9717"/>
                                        </p:tgtEl>
                                        <p:attrNameLst>
                                          <p:attrName>style.visibility</p:attrName>
                                        </p:attrNameLst>
                                      </p:cBhvr>
                                      <p:to>
                                        <p:strVal val="visible"/>
                                      </p:to>
                                    </p:set>
                                    <p:animEffect transition="in" filter="wipe(up)">
                                      <p:cBhvr>
                                        <p:cTn id="7" dur="500"/>
                                        <p:tgtEl>
                                          <p:spTgt spid="29717"/>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9710"/>
                                        </p:tgtEl>
                                        <p:attrNameLst>
                                          <p:attrName>style.visibility</p:attrName>
                                        </p:attrNameLst>
                                      </p:cBhvr>
                                      <p:to>
                                        <p:strVal val="visible"/>
                                      </p:to>
                                    </p:set>
                                    <p:animEffect transition="in" filter="wipe(up)">
                                      <p:cBhvr>
                                        <p:cTn id="11"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Tahoma" pitchFamily="34" charset="0"/>
        </a:defRPr>
      </a:lvl2pPr>
      <a:lvl3pPr algn="l" rtl="0" eaLnBrk="0" fontAlgn="base" hangingPunct="0">
        <a:spcBef>
          <a:spcPct val="0"/>
        </a:spcBef>
        <a:spcAft>
          <a:spcPct val="0"/>
        </a:spcAft>
        <a:defRPr sz="4000">
          <a:solidFill>
            <a:schemeClr val="tx1"/>
          </a:solidFill>
          <a:latin typeface="Tahoma" pitchFamily="34" charset="0"/>
        </a:defRPr>
      </a:lvl3pPr>
      <a:lvl4pPr algn="l" rtl="0" eaLnBrk="0" fontAlgn="base" hangingPunct="0">
        <a:spcBef>
          <a:spcPct val="0"/>
        </a:spcBef>
        <a:spcAft>
          <a:spcPct val="0"/>
        </a:spcAft>
        <a:defRPr sz="4000">
          <a:solidFill>
            <a:schemeClr val="tx1"/>
          </a:solidFill>
          <a:latin typeface="Tahoma" pitchFamily="34" charset="0"/>
        </a:defRPr>
      </a:lvl4pPr>
      <a:lvl5pPr algn="l" rtl="0" eaLnBrk="0" fontAlgn="base" hangingPunct="0">
        <a:spcBef>
          <a:spcPct val="0"/>
        </a:spcBef>
        <a:spcAft>
          <a:spcPct val="0"/>
        </a:spcAft>
        <a:defRPr sz="4000">
          <a:solidFill>
            <a:schemeClr val="tx1"/>
          </a:solidFill>
          <a:latin typeface="Tahoma" pitchFamily="34" charset="0"/>
        </a:defRPr>
      </a:lvl5pPr>
      <a:lvl6pPr marL="457200" algn="l" rtl="0" fontAlgn="base">
        <a:spcBef>
          <a:spcPct val="0"/>
        </a:spcBef>
        <a:spcAft>
          <a:spcPct val="0"/>
        </a:spcAft>
        <a:defRPr sz="4000">
          <a:solidFill>
            <a:schemeClr val="tx1"/>
          </a:solidFill>
          <a:latin typeface="Tahoma" pitchFamily="34" charset="0"/>
        </a:defRPr>
      </a:lvl6pPr>
      <a:lvl7pPr marL="914400" algn="l" rtl="0" fontAlgn="base">
        <a:spcBef>
          <a:spcPct val="0"/>
        </a:spcBef>
        <a:spcAft>
          <a:spcPct val="0"/>
        </a:spcAft>
        <a:defRPr sz="4000">
          <a:solidFill>
            <a:schemeClr val="tx1"/>
          </a:solidFill>
          <a:latin typeface="Tahoma" pitchFamily="34" charset="0"/>
        </a:defRPr>
      </a:lvl7pPr>
      <a:lvl8pPr marL="1371600" algn="l" rtl="0" fontAlgn="base">
        <a:spcBef>
          <a:spcPct val="0"/>
        </a:spcBef>
        <a:spcAft>
          <a:spcPct val="0"/>
        </a:spcAft>
        <a:defRPr sz="4000">
          <a:solidFill>
            <a:schemeClr val="tx1"/>
          </a:solidFill>
          <a:latin typeface="Tahoma" pitchFamily="34" charset="0"/>
        </a:defRPr>
      </a:lvl8pPr>
      <a:lvl9pPr marL="1828800" algn="l" rtl="0" fontAlgn="base">
        <a:spcBef>
          <a:spcPct val="0"/>
        </a:spcBef>
        <a:spcAft>
          <a:spcPct val="0"/>
        </a:spcAft>
        <a:defRPr sz="4000">
          <a:solidFill>
            <a:schemeClr val="tx1"/>
          </a:solidFill>
          <a:latin typeface="Tahoma" pitchFamily="34"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chemeClr val="accent1"/>
        </a:buClr>
        <a:buSzPct val="75000"/>
        <a:buFont typeface="Wingdings" pitchFamily="2" charset="2"/>
        <a:buChar char="n"/>
        <a:defRPr>
          <a:solidFill>
            <a:schemeClr val="tx1"/>
          </a:solidFill>
          <a:latin typeface="+mn-lt"/>
        </a:defRPr>
      </a:lvl5pPr>
      <a:lvl6pPr marL="25146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6pPr>
      <a:lvl7pPr marL="29718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7pPr>
      <a:lvl8pPr marL="34290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8pPr>
      <a:lvl9pPr marL="38862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685800" y="2209800"/>
            <a:ext cx="7772400" cy="1981200"/>
          </a:xfrm>
        </p:spPr>
        <p:txBody>
          <a:bodyPr/>
          <a:lstStyle/>
          <a:p>
            <a:pPr eaLnBrk="1" hangingPunct="1"/>
            <a:r>
              <a:rPr lang="en-US" b="1" smtClean="0"/>
              <a:t>YOUR</a:t>
            </a:r>
            <a:br>
              <a:rPr lang="en-US" b="1" smtClean="0"/>
            </a:br>
            <a:r>
              <a:rPr lang="en-US" b="1" smtClean="0"/>
              <a:t>RESEARCH</a:t>
            </a:r>
            <a:br>
              <a:rPr lang="en-US" b="1" smtClean="0"/>
            </a:br>
            <a:r>
              <a:rPr lang="en-US" b="1" smtClean="0"/>
              <a:t>PAPER</a:t>
            </a:r>
            <a:r>
              <a:rPr lang="en-US" smtClean="0">
                <a:latin typeface="Adelon-Medium" pitchFamily="2" charset="0"/>
              </a:rPr>
              <a:t> </a:t>
            </a:r>
            <a:br>
              <a:rPr lang="en-US" smtClean="0">
                <a:latin typeface="Adelon-Medium" pitchFamily="2" charset="0"/>
              </a:rPr>
            </a:br>
            <a:r>
              <a:rPr lang="en-US" smtClean="0"/>
              <a:t/>
            </a:r>
            <a:br>
              <a:rPr lang="en-US" smtClean="0"/>
            </a:br>
            <a:r>
              <a:rPr lang="en-US" smtClean="0"/>
              <a:t/>
            </a:r>
            <a:br>
              <a:rPr lang="en-US" smtClean="0"/>
            </a:br>
            <a:r>
              <a:rPr lang="en-US" smtClean="0"/>
              <a:t/>
            </a:r>
            <a:br>
              <a:rPr lang="en-US" smtClean="0"/>
            </a:br>
            <a:r>
              <a:rPr lang="en-US" smtClean="0"/>
              <a:t/>
            </a:r>
            <a:br>
              <a:rPr lang="en-US" smtClean="0"/>
            </a:br>
            <a:endParaRPr lang="en-US"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blinds(vertical)">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95400" y="1066800"/>
            <a:ext cx="7086600" cy="1143000"/>
          </a:xfrm>
        </p:spPr>
        <p:txBody>
          <a:bodyPr/>
          <a:lstStyle/>
          <a:p>
            <a:pPr eaLnBrk="1" hangingPunct="1"/>
            <a:r>
              <a:rPr lang="en-US" smtClean="0"/>
              <a:t>Works Cited Page</a:t>
            </a:r>
          </a:p>
        </p:txBody>
      </p:sp>
      <p:sp>
        <p:nvSpPr>
          <p:cNvPr id="60419" name="Rectangle 3"/>
          <p:cNvSpPr>
            <a:spLocks noGrp="1" noChangeArrowheads="1"/>
          </p:cNvSpPr>
          <p:nvPr>
            <p:ph type="body" idx="1"/>
          </p:nvPr>
        </p:nvSpPr>
        <p:spPr>
          <a:xfrm>
            <a:off x="1143000" y="2209800"/>
            <a:ext cx="7239000" cy="4648200"/>
          </a:xfrm>
        </p:spPr>
        <p:txBody>
          <a:bodyPr/>
          <a:lstStyle/>
          <a:p>
            <a:pPr eaLnBrk="1" hangingPunct="1">
              <a:lnSpc>
                <a:spcPct val="90000"/>
              </a:lnSpc>
            </a:pPr>
            <a:r>
              <a:rPr lang="en-US" smtClean="0"/>
              <a:t>A list of every source you make reference to in the research paper.</a:t>
            </a:r>
          </a:p>
          <a:p>
            <a:pPr eaLnBrk="1" hangingPunct="1">
              <a:lnSpc>
                <a:spcPct val="90000"/>
              </a:lnSpc>
              <a:buFont typeface="Wingdings" pitchFamily="2" charset="2"/>
              <a:buNone/>
            </a:pPr>
            <a:endParaRPr lang="en-US" smtClean="0"/>
          </a:p>
          <a:p>
            <a:pPr eaLnBrk="1" hangingPunct="1">
              <a:lnSpc>
                <a:spcPct val="90000"/>
              </a:lnSpc>
            </a:pPr>
            <a:r>
              <a:rPr lang="en-US" smtClean="0"/>
              <a:t>Provides the info necessary for a reader to locate and retrieve any sources you cite.</a:t>
            </a:r>
          </a:p>
          <a:p>
            <a:pPr eaLnBrk="1" hangingPunct="1">
              <a:lnSpc>
                <a:spcPct val="90000"/>
              </a:lnSpc>
            </a:pPr>
            <a:endParaRPr lang="en-US" smtClean="0"/>
          </a:p>
          <a:p>
            <a:pPr eaLnBrk="1" hangingPunct="1">
              <a:lnSpc>
                <a:spcPct val="90000"/>
              </a:lnSpc>
            </a:pPr>
            <a:r>
              <a:rPr lang="en-US" smtClean="0"/>
              <a:t>Each source cited in the essay must appear on the works cited page, and each source on the works cited page must have a citation in the paper.</a:t>
            </a:r>
          </a:p>
          <a:p>
            <a:pPr eaLnBrk="1" hangingPunct="1">
              <a:lnSpc>
                <a:spcPct val="90000"/>
              </a:lnSpc>
            </a:pPr>
            <a:endParaRPr lang="en-US" smtClean="0"/>
          </a:p>
          <a:p>
            <a:pPr eaLnBrk="1" hangingPunct="1">
              <a:lnSpc>
                <a:spcPct val="90000"/>
              </a:lnSpc>
              <a:buFont typeface="Wingdings" pitchFamily="2" charset="2"/>
              <a:buNone/>
            </a:pPr>
            <a:endParaRPr lang="en-US" smtClean="0"/>
          </a:p>
        </p:txBody>
      </p:sp>
      <p:sp>
        <p:nvSpPr>
          <p:cNvPr id="12292" name="Line 4"/>
          <p:cNvSpPr>
            <a:spLocks noChangeShapeType="1"/>
          </p:cNvSpPr>
          <p:nvPr/>
        </p:nvSpPr>
        <p:spPr bwMode="auto">
          <a:xfrm>
            <a:off x="1219200" y="2133600"/>
            <a:ext cx="68580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blinds(horizontal)">
                                      <p:cBhvr>
                                        <p:cTn id="7" dur="500"/>
                                        <p:tgtEl>
                                          <p:spTgt spid="604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0419">
                                            <p:txEl>
                                              <p:pRg st="2" end="2"/>
                                            </p:txEl>
                                          </p:spTgt>
                                        </p:tgtEl>
                                        <p:attrNameLst>
                                          <p:attrName>style.visibility</p:attrName>
                                        </p:attrNameLst>
                                      </p:cBhvr>
                                      <p:to>
                                        <p:strVal val="visible"/>
                                      </p:to>
                                    </p:set>
                                    <p:animEffect transition="in" filter="blinds(horizontal)">
                                      <p:cBhvr>
                                        <p:cTn id="12" dur="500"/>
                                        <p:tgtEl>
                                          <p:spTgt spid="604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0419">
                                            <p:txEl>
                                              <p:pRg st="4" end="4"/>
                                            </p:txEl>
                                          </p:spTgt>
                                        </p:tgtEl>
                                        <p:attrNameLst>
                                          <p:attrName>style.visibility</p:attrName>
                                        </p:attrNameLst>
                                      </p:cBhvr>
                                      <p:to>
                                        <p:strVal val="visible"/>
                                      </p:to>
                                    </p:set>
                                    <p:animEffect transition="in" filter="blinds(horizontal)">
                                      <p:cBhvr>
                                        <p:cTn id="17" dur="500"/>
                                        <p:tgtEl>
                                          <p:spTgt spid="60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 Sample Works Cited Page</a:t>
            </a:r>
          </a:p>
        </p:txBody>
      </p:sp>
      <p:sp>
        <p:nvSpPr>
          <p:cNvPr id="13315" name="Rectangle 3"/>
          <p:cNvSpPr>
            <a:spLocks noGrp="1" noChangeArrowheads="1"/>
          </p:cNvSpPr>
          <p:nvPr>
            <p:ph type="body" idx="1"/>
          </p:nvPr>
        </p:nvSpPr>
        <p:spPr>
          <a:xfrm>
            <a:off x="1143000" y="2362200"/>
            <a:ext cx="7239000" cy="4495800"/>
          </a:xfrm>
          <a:solidFill>
            <a:schemeClr val="tx1"/>
          </a:solidFill>
        </p:spPr>
        <p:txBody>
          <a:bodyPr/>
          <a:lstStyle/>
          <a:p>
            <a:pPr algn="ctr" eaLnBrk="1" hangingPunct="1">
              <a:lnSpc>
                <a:spcPct val="200000"/>
              </a:lnSpc>
              <a:spcBef>
                <a:spcPct val="0"/>
              </a:spcBef>
              <a:buFont typeface="Wingdings" pitchFamily="2" charset="2"/>
              <a:buNone/>
            </a:pPr>
            <a:r>
              <a:rPr lang="en-US" sz="2000" smtClean="0">
                <a:solidFill>
                  <a:schemeClr val="bg1"/>
                </a:solidFill>
              </a:rPr>
              <a:t>Works Cited</a:t>
            </a:r>
          </a:p>
          <a:p>
            <a:pPr eaLnBrk="1" hangingPunct="1">
              <a:lnSpc>
                <a:spcPct val="200000"/>
              </a:lnSpc>
              <a:spcBef>
                <a:spcPct val="0"/>
              </a:spcBef>
              <a:buFont typeface="Wingdings" pitchFamily="2" charset="2"/>
              <a:buNone/>
            </a:pPr>
            <a:r>
              <a:rPr lang="en-US" sz="2000" smtClean="0">
                <a:solidFill>
                  <a:schemeClr val="bg1"/>
                </a:solidFill>
              </a:rPr>
              <a:t>Dickens, Charles. </a:t>
            </a:r>
            <a:r>
              <a:rPr lang="en-US" sz="2000" i="1" smtClean="0">
                <a:solidFill>
                  <a:schemeClr val="bg1"/>
                </a:solidFill>
              </a:rPr>
              <a:t>Bleak House. </a:t>
            </a:r>
            <a:r>
              <a:rPr lang="en-US" sz="2000" smtClean="0">
                <a:solidFill>
                  <a:schemeClr val="bg1"/>
                </a:solidFill>
              </a:rPr>
              <a:t>1852-1853. New York: 	Penguin, 1985.</a:t>
            </a:r>
          </a:p>
          <a:p>
            <a:pPr eaLnBrk="1" hangingPunct="1">
              <a:lnSpc>
                <a:spcPct val="200000"/>
              </a:lnSpc>
              <a:spcBef>
                <a:spcPct val="0"/>
              </a:spcBef>
              <a:buFont typeface="Wingdings" pitchFamily="2" charset="2"/>
              <a:buNone/>
            </a:pPr>
            <a:r>
              <a:rPr lang="en-US" sz="2000" smtClean="0">
                <a:solidFill>
                  <a:schemeClr val="bg1"/>
                </a:solidFill>
              </a:rPr>
              <a:t>Miller, J. Hills. </a:t>
            </a:r>
            <a:r>
              <a:rPr lang="en-US" sz="2000" i="1" smtClean="0">
                <a:solidFill>
                  <a:schemeClr val="bg1"/>
                </a:solidFill>
              </a:rPr>
              <a:t>Charles Dickens: The World of His Novels. 	</a:t>
            </a:r>
            <a:r>
              <a:rPr lang="en-US" sz="2000" smtClean="0">
                <a:solidFill>
                  <a:schemeClr val="bg1"/>
                </a:solidFill>
              </a:rPr>
              <a:t>Bloomington: University of Indiana Purdue, 1958.</a:t>
            </a:r>
          </a:p>
          <a:p>
            <a:pPr eaLnBrk="1" hangingPunct="1">
              <a:lnSpc>
                <a:spcPct val="200000"/>
              </a:lnSpc>
              <a:spcBef>
                <a:spcPct val="0"/>
              </a:spcBef>
              <a:buFont typeface="Wingdings" pitchFamily="2" charset="2"/>
              <a:buNone/>
            </a:pPr>
            <a:r>
              <a:rPr lang="en-US" sz="2000" smtClean="0">
                <a:solidFill>
                  <a:schemeClr val="bg1"/>
                </a:solidFill>
              </a:rPr>
              <a:t>Zwerding, Alex. “Esther Summerson Rehabilitated.” PMLA 99 	(May 1973): 429-439.</a:t>
            </a:r>
            <a:endParaRPr lang="en-US" sz="2000" smtClean="0"/>
          </a:p>
        </p:txBody>
      </p:sp>
      <p:sp>
        <p:nvSpPr>
          <p:cNvPr id="13316" name="Line 4"/>
          <p:cNvSpPr>
            <a:spLocks noChangeShapeType="1"/>
          </p:cNvSpPr>
          <p:nvPr/>
        </p:nvSpPr>
        <p:spPr bwMode="auto">
          <a:xfrm>
            <a:off x="1371600" y="1676400"/>
            <a:ext cx="6858000" cy="0"/>
          </a:xfrm>
          <a:prstGeom prst="line">
            <a:avLst/>
          </a:prstGeom>
          <a:noFill/>
          <a:ln w="9525">
            <a:solidFill>
              <a:schemeClr val="tx1"/>
            </a:solidFill>
            <a:round/>
            <a:headEnd/>
            <a:tailEnd/>
          </a:ln>
          <a:effectLst/>
        </p:spPr>
        <p:txBody>
          <a:bodyPr/>
          <a:lstStyle/>
          <a:p>
            <a:endParaRPr lang="en-US"/>
          </a:p>
        </p:txBody>
      </p:sp>
      <p:sp>
        <p:nvSpPr>
          <p:cNvPr id="57349" name="Text Box 5"/>
          <p:cNvSpPr txBox="1">
            <a:spLocks noChangeArrowheads="1"/>
          </p:cNvSpPr>
          <p:nvPr/>
        </p:nvSpPr>
        <p:spPr bwMode="auto">
          <a:xfrm>
            <a:off x="1371600" y="1676400"/>
            <a:ext cx="68580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FFCC00"/>
                </a:solidFill>
              </a:rPr>
              <a:t>Notice: Double spacing throughout!</a:t>
            </a:r>
          </a:p>
        </p:txBody>
      </p:sp>
      <p:sp>
        <p:nvSpPr>
          <p:cNvPr id="57350" name="Line 6"/>
          <p:cNvSpPr>
            <a:spLocks noChangeShapeType="1"/>
          </p:cNvSpPr>
          <p:nvPr/>
        </p:nvSpPr>
        <p:spPr bwMode="auto">
          <a:xfrm flipH="1">
            <a:off x="6934200" y="30480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1" name="Line 7"/>
          <p:cNvSpPr>
            <a:spLocks noChangeShapeType="1"/>
          </p:cNvSpPr>
          <p:nvPr/>
        </p:nvSpPr>
        <p:spPr bwMode="auto">
          <a:xfrm flipH="1">
            <a:off x="6934200" y="42672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2" name="Line 8"/>
          <p:cNvSpPr>
            <a:spLocks noChangeShapeType="1"/>
          </p:cNvSpPr>
          <p:nvPr/>
        </p:nvSpPr>
        <p:spPr bwMode="auto">
          <a:xfrm flipH="1">
            <a:off x="7010400" y="49530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3" name="Line 9"/>
          <p:cNvSpPr>
            <a:spLocks noChangeShapeType="1"/>
          </p:cNvSpPr>
          <p:nvPr/>
        </p:nvSpPr>
        <p:spPr bwMode="auto">
          <a:xfrm flipH="1">
            <a:off x="7010400" y="55626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4" name="Line 10"/>
          <p:cNvSpPr>
            <a:spLocks noChangeShapeType="1"/>
          </p:cNvSpPr>
          <p:nvPr/>
        </p:nvSpPr>
        <p:spPr bwMode="auto">
          <a:xfrm flipH="1">
            <a:off x="7010400" y="6172200"/>
            <a:ext cx="1143000" cy="0"/>
          </a:xfrm>
          <a:prstGeom prst="line">
            <a:avLst/>
          </a:prstGeom>
          <a:noFill/>
          <a:ln w="57150">
            <a:solidFill>
              <a:srgbClr val="339966"/>
            </a:solidFill>
            <a:round/>
            <a:headEnd/>
            <a:tailEnd type="triangle" w="med" len="med"/>
          </a:ln>
          <a:effectLst/>
        </p:spPr>
        <p:txBody>
          <a:bodyPr/>
          <a:lstStyle/>
          <a:p>
            <a:endParaRPr lang="en-US"/>
          </a:p>
        </p:txBody>
      </p:sp>
      <p:sp>
        <p:nvSpPr>
          <p:cNvPr id="57355" name="Line 11"/>
          <p:cNvSpPr>
            <a:spLocks noChangeShapeType="1"/>
          </p:cNvSpPr>
          <p:nvPr/>
        </p:nvSpPr>
        <p:spPr bwMode="auto">
          <a:xfrm flipH="1">
            <a:off x="7010400" y="3733800"/>
            <a:ext cx="1143000" cy="0"/>
          </a:xfrm>
          <a:prstGeom prst="line">
            <a:avLst/>
          </a:prstGeom>
          <a:noFill/>
          <a:ln w="57150">
            <a:solidFill>
              <a:srgbClr val="339966"/>
            </a:solidFill>
            <a:round/>
            <a:headEnd/>
            <a:tailEnd type="triangle" w="med" len="med"/>
          </a:ln>
          <a:effec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7349"/>
                                        </p:tgtEl>
                                        <p:attrNameLst>
                                          <p:attrName>style.visibility</p:attrName>
                                        </p:attrNameLst>
                                      </p:cBhvr>
                                      <p:to>
                                        <p:strVal val="visible"/>
                                      </p:to>
                                    </p:set>
                                    <p:animEffect transition="in" filter="box(in)">
                                      <p:cBhvr>
                                        <p:cTn id="7" dur="500"/>
                                        <p:tgtEl>
                                          <p:spTgt spid="57349"/>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57350"/>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57355"/>
                                        </p:tgtEl>
                                        <p:attrNameLst>
                                          <p:attrName>style.visibility</p:attrName>
                                        </p:attrNameLst>
                                      </p:cBhvr>
                                      <p:to>
                                        <p:strVal val="visible"/>
                                      </p:to>
                                    </p:set>
                                  </p:childTnLst>
                                </p:cTn>
                              </p:par>
                            </p:childTnLst>
                          </p:cTn>
                        </p:par>
                        <p:par>
                          <p:cTn id="14" fill="hold" nodeType="afterGroup">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57351"/>
                                        </p:tgtEl>
                                        <p:attrNameLst>
                                          <p:attrName>style.visibility</p:attrName>
                                        </p:attrNameLst>
                                      </p:cBhvr>
                                      <p:to>
                                        <p:strVal val="visible"/>
                                      </p:to>
                                    </p:set>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57352"/>
                                        </p:tgtEl>
                                        <p:attrNameLst>
                                          <p:attrName>style.visibility</p:attrName>
                                        </p:attrNameLst>
                                      </p:cBhvr>
                                      <p:to>
                                        <p:strVal val="visible"/>
                                      </p:to>
                                    </p:set>
                                  </p:childTnLst>
                                </p:cTn>
                              </p:par>
                            </p:childTnLst>
                          </p:cTn>
                        </p:par>
                        <p:par>
                          <p:cTn id="20" fill="hold" nodeType="afterGroup">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57353"/>
                                        </p:tgtEl>
                                        <p:attrNameLst>
                                          <p:attrName>style.visibility</p:attrName>
                                        </p:attrNameLst>
                                      </p:cBhvr>
                                      <p:to>
                                        <p:strVal val="visible"/>
                                      </p:to>
                                    </p:set>
                                  </p:childTnLst>
                                </p:cTn>
                              </p:par>
                            </p:childTnLst>
                          </p:cTn>
                        </p:par>
                        <p:par>
                          <p:cTn id="23" fill="hold" nodeType="afterGroup">
                            <p:stCondLst>
                              <p:cond delay="3000"/>
                            </p:stCondLst>
                            <p:childTnLst>
                              <p:par>
                                <p:cTn id="24" presetID="1" presetClass="entr" presetSubtype="0" fill="hold" grpId="0" nodeType="afterEffect">
                                  <p:stCondLst>
                                    <p:cond delay="0"/>
                                  </p:stCondLst>
                                  <p:childTnLst>
                                    <p:set>
                                      <p:cBhvr>
                                        <p:cTn id="25" dur="1" fill="hold">
                                          <p:stCondLst>
                                            <p:cond delay="499"/>
                                          </p:stCondLst>
                                        </p:cTn>
                                        <p:tgtEl>
                                          <p:spTgt spid="573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utoUpdateAnimBg="0"/>
      <p:bldP spid="57350" grpId="0" animBg="1"/>
      <p:bldP spid="57351" grpId="0" animBg="1"/>
      <p:bldP spid="57352" grpId="0" animBg="1"/>
      <p:bldP spid="57353" grpId="0" animBg="1"/>
      <p:bldP spid="57354" grpId="0" animBg="1"/>
      <p:bldP spid="5735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 Sample Works Cited Page</a:t>
            </a:r>
          </a:p>
        </p:txBody>
      </p:sp>
      <p:sp>
        <p:nvSpPr>
          <p:cNvPr id="14339" name="Rectangle 3"/>
          <p:cNvSpPr>
            <a:spLocks noGrp="1" noChangeArrowheads="1"/>
          </p:cNvSpPr>
          <p:nvPr>
            <p:ph type="body" idx="1"/>
          </p:nvPr>
        </p:nvSpPr>
        <p:spPr>
          <a:xfrm>
            <a:off x="1143000" y="2362200"/>
            <a:ext cx="7239000" cy="4495800"/>
          </a:xfrm>
          <a:solidFill>
            <a:schemeClr val="tx1"/>
          </a:solidFill>
        </p:spPr>
        <p:txBody>
          <a:bodyPr/>
          <a:lstStyle/>
          <a:p>
            <a:pPr algn="ctr" eaLnBrk="1" hangingPunct="1">
              <a:lnSpc>
                <a:spcPct val="200000"/>
              </a:lnSpc>
              <a:spcBef>
                <a:spcPct val="0"/>
              </a:spcBef>
              <a:buFont typeface="Wingdings" pitchFamily="2" charset="2"/>
              <a:buNone/>
            </a:pPr>
            <a:r>
              <a:rPr lang="en-US" sz="2000" smtClean="0">
                <a:solidFill>
                  <a:schemeClr val="bg1"/>
                </a:solidFill>
              </a:rPr>
              <a:t>Works Cited</a:t>
            </a:r>
          </a:p>
          <a:p>
            <a:pPr eaLnBrk="1" hangingPunct="1">
              <a:lnSpc>
                <a:spcPct val="200000"/>
              </a:lnSpc>
              <a:spcBef>
                <a:spcPct val="0"/>
              </a:spcBef>
              <a:buFont typeface="Wingdings" pitchFamily="2" charset="2"/>
              <a:buNone/>
            </a:pPr>
            <a:r>
              <a:rPr lang="en-US" sz="2000" smtClean="0">
                <a:solidFill>
                  <a:schemeClr val="bg1"/>
                </a:solidFill>
              </a:rPr>
              <a:t>Dickens, Charles. </a:t>
            </a:r>
            <a:r>
              <a:rPr lang="en-US" sz="2000" i="1" smtClean="0">
                <a:solidFill>
                  <a:schemeClr val="bg1"/>
                </a:solidFill>
              </a:rPr>
              <a:t>Bleak House. </a:t>
            </a:r>
            <a:r>
              <a:rPr lang="en-US" sz="2000" smtClean="0">
                <a:solidFill>
                  <a:schemeClr val="bg1"/>
                </a:solidFill>
              </a:rPr>
              <a:t>1852-1853. New York: 	Penguin, 1985.</a:t>
            </a:r>
          </a:p>
          <a:p>
            <a:pPr eaLnBrk="1" hangingPunct="1">
              <a:lnSpc>
                <a:spcPct val="200000"/>
              </a:lnSpc>
              <a:spcBef>
                <a:spcPct val="0"/>
              </a:spcBef>
              <a:buFont typeface="Wingdings" pitchFamily="2" charset="2"/>
              <a:buNone/>
            </a:pPr>
            <a:r>
              <a:rPr lang="en-US" sz="2000" smtClean="0">
                <a:solidFill>
                  <a:schemeClr val="bg1"/>
                </a:solidFill>
              </a:rPr>
              <a:t>Miller, J. Hills. </a:t>
            </a:r>
            <a:r>
              <a:rPr lang="en-US" sz="2000" i="1" smtClean="0">
                <a:solidFill>
                  <a:schemeClr val="bg1"/>
                </a:solidFill>
              </a:rPr>
              <a:t>Charles Dickens: The World of His Novels. 	</a:t>
            </a:r>
            <a:r>
              <a:rPr lang="en-US" sz="2000" smtClean="0">
                <a:solidFill>
                  <a:schemeClr val="bg1"/>
                </a:solidFill>
              </a:rPr>
              <a:t>Bloomington: University of Indiana Purdue, 1958.</a:t>
            </a:r>
          </a:p>
          <a:p>
            <a:pPr eaLnBrk="1" hangingPunct="1">
              <a:lnSpc>
                <a:spcPct val="200000"/>
              </a:lnSpc>
              <a:spcBef>
                <a:spcPct val="0"/>
              </a:spcBef>
              <a:buFont typeface="Wingdings" pitchFamily="2" charset="2"/>
              <a:buNone/>
            </a:pPr>
            <a:r>
              <a:rPr lang="en-US" sz="2000" smtClean="0">
                <a:solidFill>
                  <a:schemeClr val="bg1"/>
                </a:solidFill>
              </a:rPr>
              <a:t>Zwerding, Alex. “Esther Summerson Rehabilitated.” PMLA 99 	(May 1973): 429-439.</a:t>
            </a:r>
            <a:endParaRPr lang="en-US" sz="2000" smtClean="0"/>
          </a:p>
        </p:txBody>
      </p:sp>
      <p:sp>
        <p:nvSpPr>
          <p:cNvPr id="14340" name="Line 4"/>
          <p:cNvSpPr>
            <a:spLocks noChangeShapeType="1"/>
          </p:cNvSpPr>
          <p:nvPr/>
        </p:nvSpPr>
        <p:spPr bwMode="auto">
          <a:xfrm>
            <a:off x="1371600" y="1676400"/>
            <a:ext cx="6858000" cy="0"/>
          </a:xfrm>
          <a:prstGeom prst="line">
            <a:avLst/>
          </a:prstGeom>
          <a:noFill/>
          <a:ln w="9525">
            <a:solidFill>
              <a:schemeClr val="tx1"/>
            </a:solidFill>
            <a:round/>
            <a:headEnd/>
            <a:tailEnd/>
          </a:ln>
          <a:effectLst/>
        </p:spPr>
        <p:txBody>
          <a:bodyPr/>
          <a:lstStyle/>
          <a:p>
            <a:endParaRPr lang="en-US"/>
          </a:p>
        </p:txBody>
      </p:sp>
      <p:sp>
        <p:nvSpPr>
          <p:cNvPr id="58373" name="Text Box 5"/>
          <p:cNvSpPr txBox="1">
            <a:spLocks noChangeArrowheads="1"/>
          </p:cNvSpPr>
          <p:nvPr/>
        </p:nvSpPr>
        <p:spPr bwMode="auto">
          <a:xfrm>
            <a:off x="1371600" y="1676400"/>
            <a:ext cx="68580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FFCC00"/>
                </a:solidFill>
              </a:rPr>
              <a:t>Notice: Works Cited title at the top</a:t>
            </a:r>
          </a:p>
        </p:txBody>
      </p:sp>
      <p:sp>
        <p:nvSpPr>
          <p:cNvPr id="58374" name="Line 6"/>
          <p:cNvSpPr>
            <a:spLocks noChangeShapeType="1"/>
          </p:cNvSpPr>
          <p:nvPr/>
        </p:nvSpPr>
        <p:spPr bwMode="auto">
          <a:xfrm flipH="1">
            <a:off x="5562600" y="2819400"/>
            <a:ext cx="1143000" cy="0"/>
          </a:xfrm>
          <a:prstGeom prst="line">
            <a:avLst/>
          </a:prstGeom>
          <a:noFill/>
          <a:ln w="57150">
            <a:solidFill>
              <a:srgbClr val="339966"/>
            </a:solidFill>
            <a:round/>
            <a:headEnd/>
            <a:tailEnd type="triangle" w="med" len="med"/>
          </a:ln>
          <a:effec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8373"/>
                                        </p:tgtEl>
                                        <p:attrNameLst>
                                          <p:attrName>style.visibility</p:attrName>
                                        </p:attrNameLst>
                                      </p:cBhvr>
                                      <p:to>
                                        <p:strVal val="visible"/>
                                      </p:to>
                                    </p:set>
                                    <p:animEffect transition="in" filter="box(in)">
                                      <p:cBhvr>
                                        <p:cTn id="7" dur="500"/>
                                        <p:tgtEl>
                                          <p:spTgt spid="58373"/>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58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autoUpdateAnimBg="0"/>
      <p:bldP spid="5837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A Sample Works Cited Page</a:t>
            </a:r>
          </a:p>
        </p:txBody>
      </p:sp>
      <p:sp>
        <p:nvSpPr>
          <p:cNvPr id="15363" name="Rectangle 3"/>
          <p:cNvSpPr>
            <a:spLocks noGrp="1" noChangeArrowheads="1"/>
          </p:cNvSpPr>
          <p:nvPr>
            <p:ph type="body" idx="1"/>
          </p:nvPr>
        </p:nvSpPr>
        <p:spPr>
          <a:xfrm>
            <a:off x="1295400" y="2362200"/>
            <a:ext cx="7086600" cy="4495800"/>
          </a:xfrm>
          <a:solidFill>
            <a:schemeClr val="tx1"/>
          </a:solidFill>
        </p:spPr>
        <p:txBody>
          <a:bodyPr/>
          <a:lstStyle/>
          <a:p>
            <a:pPr algn="ctr" eaLnBrk="1" hangingPunct="1">
              <a:lnSpc>
                <a:spcPct val="200000"/>
              </a:lnSpc>
              <a:spcBef>
                <a:spcPct val="0"/>
              </a:spcBef>
              <a:buFont typeface="Wingdings" pitchFamily="2" charset="2"/>
              <a:buNone/>
            </a:pPr>
            <a:r>
              <a:rPr lang="en-US" sz="2000" smtClean="0">
                <a:solidFill>
                  <a:schemeClr val="bg1"/>
                </a:solidFill>
              </a:rPr>
              <a:t>Works Cited</a:t>
            </a:r>
          </a:p>
          <a:p>
            <a:pPr eaLnBrk="1" hangingPunct="1">
              <a:lnSpc>
                <a:spcPct val="200000"/>
              </a:lnSpc>
              <a:spcBef>
                <a:spcPct val="0"/>
              </a:spcBef>
              <a:buFont typeface="Wingdings" pitchFamily="2" charset="2"/>
              <a:buNone/>
            </a:pPr>
            <a:r>
              <a:rPr lang="en-US" sz="2000" smtClean="0">
                <a:solidFill>
                  <a:schemeClr val="bg1"/>
                </a:solidFill>
              </a:rPr>
              <a:t>Dickens, Charles. </a:t>
            </a:r>
            <a:r>
              <a:rPr lang="en-US" sz="2000" i="1" smtClean="0">
                <a:solidFill>
                  <a:schemeClr val="bg1"/>
                </a:solidFill>
              </a:rPr>
              <a:t>Bleak House. </a:t>
            </a:r>
            <a:r>
              <a:rPr lang="en-US" sz="2000" smtClean="0">
                <a:solidFill>
                  <a:schemeClr val="bg1"/>
                </a:solidFill>
              </a:rPr>
              <a:t>1852-1853. New York: 	Penguin, 1985.</a:t>
            </a:r>
          </a:p>
          <a:p>
            <a:pPr eaLnBrk="1" hangingPunct="1">
              <a:lnSpc>
                <a:spcPct val="200000"/>
              </a:lnSpc>
              <a:spcBef>
                <a:spcPct val="0"/>
              </a:spcBef>
              <a:buFont typeface="Wingdings" pitchFamily="2" charset="2"/>
              <a:buNone/>
            </a:pPr>
            <a:r>
              <a:rPr lang="en-US" sz="2000" smtClean="0">
                <a:solidFill>
                  <a:schemeClr val="bg1"/>
                </a:solidFill>
              </a:rPr>
              <a:t>Miller, J. Hills. </a:t>
            </a:r>
            <a:r>
              <a:rPr lang="en-US" sz="2000" i="1" smtClean="0">
                <a:solidFill>
                  <a:schemeClr val="bg1"/>
                </a:solidFill>
              </a:rPr>
              <a:t>Charles Dickens: The World of His Novels. 	</a:t>
            </a:r>
            <a:r>
              <a:rPr lang="en-US" sz="2000" smtClean="0">
                <a:solidFill>
                  <a:schemeClr val="bg1"/>
                </a:solidFill>
              </a:rPr>
              <a:t>Bloomington: University of Indiana Purdue, 1958.</a:t>
            </a:r>
          </a:p>
          <a:p>
            <a:pPr eaLnBrk="1" hangingPunct="1">
              <a:lnSpc>
                <a:spcPct val="200000"/>
              </a:lnSpc>
              <a:spcBef>
                <a:spcPct val="0"/>
              </a:spcBef>
              <a:buFont typeface="Wingdings" pitchFamily="2" charset="2"/>
              <a:buNone/>
            </a:pPr>
            <a:r>
              <a:rPr lang="en-US" sz="2000" smtClean="0">
                <a:solidFill>
                  <a:schemeClr val="bg1"/>
                </a:solidFill>
              </a:rPr>
              <a:t>Zwerding, Alex. “Esther Summerson Rehabilitated.” PMLA 99 	(May 1973): 429-439.</a:t>
            </a:r>
            <a:endParaRPr lang="en-US" sz="2000" smtClean="0"/>
          </a:p>
        </p:txBody>
      </p:sp>
      <p:sp>
        <p:nvSpPr>
          <p:cNvPr id="15364" name="Line 4"/>
          <p:cNvSpPr>
            <a:spLocks noChangeShapeType="1"/>
          </p:cNvSpPr>
          <p:nvPr/>
        </p:nvSpPr>
        <p:spPr bwMode="auto">
          <a:xfrm>
            <a:off x="1371600" y="1676400"/>
            <a:ext cx="6858000" cy="0"/>
          </a:xfrm>
          <a:prstGeom prst="line">
            <a:avLst/>
          </a:prstGeom>
          <a:noFill/>
          <a:ln w="9525">
            <a:solidFill>
              <a:schemeClr val="tx1"/>
            </a:solidFill>
            <a:round/>
            <a:headEnd/>
            <a:tailEnd/>
          </a:ln>
          <a:effectLst/>
        </p:spPr>
        <p:txBody>
          <a:bodyPr/>
          <a:lstStyle/>
          <a:p>
            <a:endParaRPr lang="en-US"/>
          </a:p>
        </p:txBody>
      </p:sp>
      <p:sp>
        <p:nvSpPr>
          <p:cNvPr id="59397" name="Text Box 5"/>
          <p:cNvSpPr txBox="1">
            <a:spLocks noChangeArrowheads="1"/>
          </p:cNvSpPr>
          <p:nvPr/>
        </p:nvSpPr>
        <p:spPr bwMode="auto">
          <a:xfrm>
            <a:off x="1371600" y="1676400"/>
            <a:ext cx="68580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FFCC00"/>
                </a:solidFill>
              </a:rPr>
              <a:t>Notice: Indentations on the left</a:t>
            </a:r>
          </a:p>
        </p:txBody>
      </p:sp>
      <p:grpSp>
        <p:nvGrpSpPr>
          <p:cNvPr id="59404" name="Group 12"/>
          <p:cNvGrpSpPr>
            <a:grpSpLocks/>
          </p:cNvGrpSpPr>
          <p:nvPr/>
        </p:nvGrpSpPr>
        <p:grpSpPr bwMode="auto">
          <a:xfrm>
            <a:off x="228600" y="3657600"/>
            <a:ext cx="1981200" cy="825500"/>
            <a:chOff x="144" y="2304"/>
            <a:chExt cx="1248" cy="520"/>
          </a:xfrm>
        </p:grpSpPr>
        <p:sp>
          <p:nvSpPr>
            <p:cNvPr id="15370" name="Line 8"/>
            <p:cNvSpPr>
              <a:spLocks noChangeShapeType="1"/>
            </p:cNvSpPr>
            <p:nvPr/>
          </p:nvSpPr>
          <p:spPr bwMode="auto">
            <a:xfrm>
              <a:off x="864" y="2400"/>
              <a:ext cx="528" cy="144"/>
            </a:xfrm>
            <a:prstGeom prst="line">
              <a:avLst/>
            </a:prstGeom>
            <a:noFill/>
            <a:ln w="57150">
              <a:solidFill>
                <a:schemeClr val="accent1"/>
              </a:solidFill>
              <a:round/>
              <a:headEnd/>
              <a:tailEnd type="triangle" w="med" len="med"/>
            </a:ln>
            <a:effectLst/>
          </p:spPr>
          <p:txBody>
            <a:bodyPr/>
            <a:lstStyle/>
            <a:p>
              <a:endParaRPr lang="en-US"/>
            </a:p>
          </p:txBody>
        </p:sp>
        <p:sp>
          <p:nvSpPr>
            <p:cNvPr id="15371" name="Text Box 9"/>
            <p:cNvSpPr txBox="1">
              <a:spLocks noChangeArrowheads="1"/>
            </p:cNvSpPr>
            <p:nvPr/>
          </p:nvSpPr>
          <p:spPr bwMode="auto">
            <a:xfrm>
              <a:off x="144" y="2304"/>
              <a:ext cx="816" cy="520"/>
            </a:xfrm>
            <a:prstGeom prst="rect">
              <a:avLst/>
            </a:prstGeom>
            <a:solidFill>
              <a:schemeClr val="accent1"/>
            </a:solidFill>
            <a:ln w="9525">
              <a:noFill/>
              <a:miter lim="800000"/>
              <a:headEnd/>
              <a:tailEnd/>
            </a:ln>
            <a:effectLst/>
          </p:spPr>
          <p:txBody>
            <a:bodyPr>
              <a:spAutoFit/>
            </a:bodyPr>
            <a:lstStyle/>
            <a:p>
              <a:pPr algn="ctr">
                <a:spcBef>
                  <a:spcPct val="50000"/>
                </a:spcBef>
              </a:pPr>
              <a:r>
                <a:rPr lang="en-US" sz="1600" b="1"/>
                <a:t>10 spaces</a:t>
              </a:r>
            </a:p>
            <a:p>
              <a:pPr algn="ctr"/>
              <a:r>
                <a:rPr lang="en-US" sz="1600" b="1"/>
                <a:t>for lines</a:t>
              </a:r>
            </a:p>
            <a:p>
              <a:pPr algn="ctr"/>
              <a:r>
                <a:rPr lang="en-US" sz="1600" b="1"/>
                <a:t>following</a:t>
              </a:r>
            </a:p>
          </p:txBody>
        </p:sp>
      </p:grpSp>
      <p:grpSp>
        <p:nvGrpSpPr>
          <p:cNvPr id="59403" name="Group 11"/>
          <p:cNvGrpSpPr>
            <a:grpSpLocks/>
          </p:cNvGrpSpPr>
          <p:nvPr/>
        </p:nvGrpSpPr>
        <p:grpSpPr bwMode="auto">
          <a:xfrm>
            <a:off x="1447800" y="2209800"/>
            <a:ext cx="1676400" cy="990600"/>
            <a:chOff x="912" y="1392"/>
            <a:chExt cx="1056" cy="624"/>
          </a:xfrm>
        </p:grpSpPr>
        <p:sp>
          <p:nvSpPr>
            <p:cNvPr id="15368" name="Line 7"/>
            <p:cNvSpPr>
              <a:spLocks noChangeShapeType="1"/>
            </p:cNvSpPr>
            <p:nvPr/>
          </p:nvSpPr>
          <p:spPr bwMode="auto">
            <a:xfrm flipH="1">
              <a:off x="912" y="1584"/>
              <a:ext cx="288" cy="432"/>
            </a:xfrm>
            <a:prstGeom prst="line">
              <a:avLst/>
            </a:prstGeom>
            <a:noFill/>
            <a:ln w="57150">
              <a:solidFill>
                <a:schemeClr val="accent1"/>
              </a:solidFill>
              <a:round/>
              <a:headEnd/>
              <a:tailEnd type="triangle" w="med" len="med"/>
            </a:ln>
            <a:effectLst/>
          </p:spPr>
          <p:txBody>
            <a:bodyPr/>
            <a:lstStyle/>
            <a:p>
              <a:endParaRPr lang="en-US"/>
            </a:p>
          </p:txBody>
        </p:sp>
        <p:sp>
          <p:nvSpPr>
            <p:cNvPr id="15369" name="Text Box 10"/>
            <p:cNvSpPr txBox="1">
              <a:spLocks noChangeArrowheads="1"/>
            </p:cNvSpPr>
            <p:nvPr/>
          </p:nvSpPr>
          <p:spPr bwMode="auto">
            <a:xfrm>
              <a:off x="1152" y="1392"/>
              <a:ext cx="816" cy="520"/>
            </a:xfrm>
            <a:prstGeom prst="rect">
              <a:avLst/>
            </a:prstGeom>
            <a:solidFill>
              <a:schemeClr val="accent1"/>
            </a:solidFill>
            <a:ln w="9525">
              <a:noFill/>
              <a:miter lim="800000"/>
              <a:headEnd/>
              <a:tailEnd/>
            </a:ln>
            <a:effectLst/>
          </p:spPr>
          <p:txBody>
            <a:bodyPr>
              <a:spAutoFit/>
            </a:bodyPr>
            <a:lstStyle/>
            <a:p>
              <a:pPr algn="ctr">
                <a:spcBef>
                  <a:spcPct val="50000"/>
                </a:spcBef>
              </a:pPr>
              <a:r>
                <a:rPr lang="en-US" sz="1600" b="1"/>
                <a:t>no space first line of entry</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box(in)">
                                      <p:cBhvr>
                                        <p:cTn id="7" dur="500"/>
                                        <p:tgtEl>
                                          <p:spTgt spid="59397"/>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59403"/>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nodeType="afterEffect">
                                  <p:stCondLst>
                                    <p:cond delay="0"/>
                                  </p:stCondLst>
                                  <p:childTnLst>
                                    <p:set>
                                      <p:cBhvr>
                                        <p:cTn id="13" dur="1" fill="hold">
                                          <p:stCondLst>
                                            <p:cond delay="499"/>
                                          </p:stCondLst>
                                        </p:cTn>
                                        <p:tgtEl>
                                          <p:spTgt spid="594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a:xfrm>
            <a:off x="1752600" y="1371600"/>
            <a:ext cx="5791200" cy="4419600"/>
          </a:xfrm>
        </p:spPr>
        <p:txBody>
          <a:bodyPr/>
          <a:lstStyle/>
          <a:p>
            <a:pPr algn="ctr" eaLnBrk="1" hangingPunct="1"/>
            <a:r>
              <a:rPr lang="en-US" smtClean="0"/>
              <a:t>When Should </a:t>
            </a:r>
            <a:br>
              <a:rPr lang="en-US" smtClean="0"/>
            </a:br>
            <a:r>
              <a:rPr lang="en-US" smtClean="0"/>
              <a:t>You Use </a:t>
            </a:r>
            <a:br>
              <a:rPr lang="en-US" smtClean="0"/>
            </a:br>
            <a:r>
              <a:rPr lang="en-US" smtClean="0"/>
              <a:t>Parenthetical </a:t>
            </a:r>
            <a:br>
              <a:rPr lang="en-US" smtClean="0"/>
            </a:br>
            <a:r>
              <a:rPr lang="en-US" smtClean="0"/>
              <a:t>Citations?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iterate type="wd">
                                    <p:tmPct val="100000"/>
                                  </p:iterate>
                                  <p:childTnLst>
                                    <p:set>
                                      <p:cBhvr>
                                        <p:cTn id="6" dur="1" fill="hold">
                                          <p:stCondLst>
                                            <p:cond delay="0"/>
                                          </p:stCondLst>
                                        </p:cTn>
                                        <p:tgtEl>
                                          <p:spTgt spid="9222"/>
                                        </p:tgtEl>
                                        <p:attrNameLst>
                                          <p:attrName>style.visibility</p:attrName>
                                        </p:attrNameLst>
                                      </p:cBhvr>
                                      <p:to>
                                        <p:strVal val="visible"/>
                                      </p:to>
                                    </p:set>
                                    <p:animEffect transition="in" filter="checkerboard(across)">
                                      <p:cBhvr>
                                        <p:cTn id="7" dur="3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1143000" y="1295400"/>
            <a:ext cx="7239000" cy="1752600"/>
          </a:xfrm>
        </p:spPr>
        <p:txBody>
          <a:bodyPr/>
          <a:lstStyle/>
          <a:p>
            <a:pPr eaLnBrk="1" hangingPunct="1">
              <a:buFont typeface="Wingdings" pitchFamily="2" charset="2"/>
              <a:buNone/>
            </a:pPr>
            <a:r>
              <a:rPr lang="en-US" b="1" smtClean="0"/>
              <a:t>1. When quoting any words verbatim:</a:t>
            </a:r>
          </a:p>
          <a:p>
            <a:pPr algn="ctr" eaLnBrk="1" hangingPunct="1">
              <a:spcBef>
                <a:spcPct val="30000"/>
              </a:spcBef>
              <a:buFont typeface="Wingdings" pitchFamily="2" charset="2"/>
              <a:buNone/>
            </a:pPr>
            <a:endParaRPr lang="en-US" sz="1000" smtClean="0"/>
          </a:p>
          <a:p>
            <a:pPr algn="ctr" eaLnBrk="1" hangingPunct="1">
              <a:spcBef>
                <a:spcPct val="30000"/>
              </a:spcBef>
              <a:buFont typeface="Wingdings" pitchFamily="2" charset="2"/>
              <a:buNone/>
            </a:pPr>
            <a:r>
              <a:rPr lang="en-US" sz="1800" smtClean="0"/>
              <a:t>(the author’s name MUST appear in the citation)</a:t>
            </a:r>
          </a:p>
          <a:p>
            <a:pPr algn="ctr" eaLnBrk="1" hangingPunct="1">
              <a:spcBef>
                <a:spcPct val="0"/>
              </a:spcBef>
              <a:buFont typeface="Wingdings" pitchFamily="2" charset="2"/>
              <a:buNone/>
            </a:pPr>
            <a:endParaRPr lang="en-US" sz="1200" smtClean="0"/>
          </a:p>
          <a:p>
            <a:pPr algn="ctr" eaLnBrk="1" hangingPunct="1">
              <a:spcBef>
                <a:spcPct val="0"/>
              </a:spcBef>
              <a:buFont typeface="Wingdings" pitchFamily="2" charset="2"/>
              <a:buNone/>
            </a:pPr>
            <a:r>
              <a:rPr lang="en-US" smtClean="0"/>
              <a:t>examples: </a:t>
            </a:r>
            <a:endParaRPr lang="en-US" sz="2400" smtClean="0"/>
          </a:p>
        </p:txBody>
      </p:sp>
      <p:sp>
        <p:nvSpPr>
          <p:cNvPr id="17411" name="Rectangle 3"/>
          <p:cNvSpPr>
            <a:spLocks noChangeArrowheads="1"/>
          </p:cNvSpPr>
          <p:nvPr/>
        </p:nvSpPr>
        <p:spPr bwMode="auto">
          <a:xfrm>
            <a:off x="1143000" y="2590800"/>
            <a:ext cx="7239000" cy="4267200"/>
          </a:xfrm>
          <a:prstGeom prst="rect">
            <a:avLst/>
          </a:prstGeom>
          <a:noFill/>
          <a:ln w="9525">
            <a:noFill/>
            <a:miter lim="800000"/>
            <a:headEnd/>
            <a:tailEnd/>
          </a:ln>
          <a:effectLst/>
        </p:spPr>
        <p:txBody>
          <a:bodyPr/>
          <a:lstStyle/>
          <a:p>
            <a:pPr marL="342900" indent="-342900">
              <a:lnSpc>
                <a:spcPct val="90000"/>
              </a:lnSpc>
              <a:spcBef>
                <a:spcPct val="30000"/>
              </a:spcBef>
              <a:buClr>
                <a:schemeClr val="accent2"/>
              </a:buClr>
              <a:buSzPct val="75000"/>
              <a:buFont typeface="Wingdings" pitchFamily="2" charset="2"/>
              <a:buNone/>
            </a:pPr>
            <a:endParaRPr lang="en-US" sz="2800">
              <a:latin typeface="Tahoma" pitchFamily="34" charset="0"/>
            </a:endParaRPr>
          </a:p>
        </p:txBody>
      </p:sp>
      <p:sp>
        <p:nvSpPr>
          <p:cNvPr id="66564" name="Rectangle 4"/>
          <p:cNvSpPr>
            <a:spLocks noChangeArrowheads="1"/>
          </p:cNvSpPr>
          <p:nvPr/>
        </p:nvSpPr>
        <p:spPr bwMode="auto">
          <a:xfrm>
            <a:off x="1371600" y="5334000"/>
            <a:ext cx="7239000" cy="1524000"/>
          </a:xfrm>
          <a:prstGeom prst="rect">
            <a:avLst/>
          </a:prstGeom>
          <a:noFill/>
          <a:ln w="9525">
            <a:noFill/>
            <a:miter lim="800000"/>
            <a:headEnd/>
            <a:tailEnd/>
          </a:ln>
          <a:effectLst/>
        </p:spPr>
        <p:txBody>
          <a:bodyPr/>
          <a:lstStyle/>
          <a:p>
            <a:pPr marL="342900" indent="-342900">
              <a:lnSpc>
                <a:spcPct val="90000"/>
              </a:lnSpc>
              <a:spcBef>
                <a:spcPct val="30000"/>
              </a:spcBef>
              <a:buClr>
                <a:schemeClr val="accent2"/>
              </a:buClr>
              <a:buSzPct val="75000"/>
              <a:buFont typeface="Wingdings" pitchFamily="2" charset="2"/>
              <a:buNone/>
            </a:pPr>
            <a:r>
              <a:rPr lang="en-US" sz="2800">
                <a:latin typeface="Tahoma" pitchFamily="34" charset="0"/>
              </a:rPr>
              <a:t>	Romantic poetry was marked by a “spontaneous overflow of powerful feelings” (Wordsworth 263).</a:t>
            </a:r>
          </a:p>
          <a:p>
            <a:pPr marL="342900" indent="-342900">
              <a:lnSpc>
                <a:spcPct val="90000"/>
              </a:lnSpc>
              <a:spcBef>
                <a:spcPct val="20000"/>
              </a:spcBef>
              <a:buClr>
                <a:schemeClr val="accent2"/>
              </a:buClr>
              <a:buSzPct val="75000"/>
              <a:buFont typeface="Wingdings" pitchFamily="2" charset="2"/>
              <a:buChar char="n"/>
            </a:pPr>
            <a:endParaRPr lang="en-US" sz="2800">
              <a:latin typeface="Tahoma" pitchFamily="34" charset="0"/>
            </a:endParaRPr>
          </a:p>
        </p:txBody>
      </p:sp>
      <p:sp>
        <p:nvSpPr>
          <p:cNvPr id="66565" name="Rectangle 5"/>
          <p:cNvSpPr>
            <a:spLocks noChangeArrowheads="1"/>
          </p:cNvSpPr>
          <p:nvPr/>
        </p:nvSpPr>
        <p:spPr bwMode="auto">
          <a:xfrm>
            <a:off x="1219200" y="3124200"/>
            <a:ext cx="7239000" cy="1447800"/>
          </a:xfrm>
          <a:prstGeom prst="rect">
            <a:avLst/>
          </a:prstGeom>
          <a:noFill/>
          <a:ln w="9525">
            <a:noFill/>
            <a:miter lim="800000"/>
            <a:headEnd/>
            <a:tailEnd/>
          </a:ln>
          <a:effectLst/>
        </p:spPr>
        <p:txBody>
          <a:bodyPr/>
          <a:lstStyle/>
          <a:p>
            <a:pPr marL="342900" indent="-342900">
              <a:lnSpc>
                <a:spcPct val="90000"/>
              </a:lnSpc>
              <a:spcBef>
                <a:spcPct val="20000"/>
              </a:spcBef>
              <a:buClr>
                <a:schemeClr val="accent2"/>
              </a:buClr>
              <a:buSzPct val="75000"/>
              <a:buFont typeface="Wingdings" pitchFamily="2" charset="2"/>
              <a:buNone/>
            </a:pPr>
            <a:r>
              <a:rPr lang="en-US" sz="2800">
                <a:latin typeface="Tahoma" pitchFamily="34" charset="0"/>
              </a:rPr>
              <a:t>	Wordsworth stated that Romantic poetry was marked by a “spontaneous overflow of powerful feelings” (263).</a:t>
            </a:r>
          </a:p>
          <a:p>
            <a:pPr marL="342900" indent="-342900">
              <a:lnSpc>
                <a:spcPct val="90000"/>
              </a:lnSpc>
              <a:spcBef>
                <a:spcPct val="30000"/>
              </a:spcBef>
              <a:buClr>
                <a:schemeClr val="accent2"/>
              </a:buClr>
              <a:buSzPct val="75000"/>
              <a:buFont typeface="Wingdings" pitchFamily="2" charset="2"/>
              <a:buNone/>
            </a:pPr>
            <a:r>
              <a:rPr lang="en-US" sz="2800">
                <a:latin typeface="Tahoma" pitchFamily="34" charset="0"/>
              </a:rPr>
              <a:t>	</a:t>
            </a:r>
          </a:p>
        </p:txBody>
      </p:sp>
      <p:sp>
        <p:nvSpPr>
          <p:cNvPr id="66566" name="Text Box 6"/>
          <p:cNvSpPr txBox="1">
            <a:spLocks noChangeArrowheads="1"/>
          </p:cNvSpPr>
          <p:nvPr/>
        </p:nvSpPr>
        <p:spPr bwMode="auto">
          <a:xfrm>
            <a:off x="3962400" y="4572000"/>
            <a:ext cx="1447800" cy="519113"/>
          </a:xfrm>
          <a:prstGeom prst="rect">
            <a:avLst/>
          </a:prstGeom>
          <a:noFill/>
          <a:ln w="9525">
            <a:noFill/>
            <a:miter lim="800000"/>
            <a:headEnd/>
            <a:tailEnd/>
          </a:ln>
          <a:effectLst/>
        </p:spPr>
        <p:txBody>
          <a:bodyPr>
            <a:spAutoFit/>
          </a:bodyPr>
          <a:lstStyle/>
          <a:p>
            <a:pPr algn="ctr">
              <a:spcBef>
                <a:spcPct val="50000"/>
              </a:spcBef>
            </a:pPr>
            <a:r>
              <a:rPr lang="en-US" sz="2800"/>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dissolve">
                                      <p:cBhvr>
                                        <p:cTn id="7" dur="500"/>
                                        <p:tgtEl>
                                          <p:spTgt spid="66562">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6562">
                                            <p:txEl>
                                              <p:pRg st="2" end="2"/>
                                            </p:txEl>
                                          </p:spTgt>
                                        </p:tgtEl>
                                        <p:attrNameLst>
                                          <p:attrName>style.visibility</p:attrName>
                                        </p:attrNameLst>
                                      </p:cBhvr>
                                      <p:to>
                                        <p:strVal val="visible"/>
                                      </p:to>
                                    </p:set>
                                    <p:animEffect transition="in" filter="dissolve">
                                      <p:cBhvr>
                                        <p:cTn id="11" dur="500"/>
                                        <p:tgtEl>
                                          <p:spTgt spid="66562">
                                            <p:txEl>
                                              <p:pRg st="2" end="2"/>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6562">
                                            <p:txEl>
                                              <p:pRg st="4" end="4"/>
                                            </p:txEl>
                                          </p:spTgt>
                                        </p:tgtEl>
                                        <p:attrNameLst>
                                          <p:attrName>style.visibility</p:attrName>
                                        </p:attrNameLst>
                                      </p:cBhvr>
                                      <p:to>
                                        <p:strVal val="visible"/>
                                      </p:to>
                                    </p:set>
                                    <p:animEffect transition="in" filter="dissolve">
                                      <p:cBhvr>
                                        <p:cTn id="15" dur="500"/>
                                        <p:tgtEl>
                                          <p:spTgt spid="66562">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6565">
                                            <p:txEl>
                                              <p:pRg st="0" end="0"/>
                                            </p:txEl>
                                          </p:spTgt>
                                        </p:tgtEl>
                                        <p:attrNameLst>
                                          <p:attrName>style.visibility</p:attrName>
                                        </p:attrNameLst>
                                      </p:cBhvr>
                                      <p:to>
                                        <p:strVal val="visible"/>
                                      </p:to>
                                    </p:set>
                                    <p:animEffect transition="in" filter="dissolve">
                                      <p:cBhvr>
                                        <p:cTn id="20" dur="500"/>
                                        <p:tgtEl>
                                          <p:spTgt spid="6656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6565">
                                            <p:txEl>
                                              <p:pRg st="1" end="1"/>
                                            </p:txEl>
                                          </p:spTgt>
                                        </p:tgtEl>
                                        <p:attrNameLst>
                                          <p:attrName>style.visibility</p:attrName>
                                        </p:attrNameLst>
                                      </p:cBhvr>
                                      <p:to>
                                        <p:strVal val="visible"/>
                                      </p:to>
                                    </p:set>
                                    <p:animEffect transition="in" filter="dissolve">
                                      <p:cBhvr>
                                        <p:cTn id="25" dur="500"/>
                                        <p:tgtEl>
                                          <p:spTgt spid="66565">
                                            <p:txEl>
                                              <p:pRg st="1" end="1"/>
                                            </p:txEl>
                                          </p:spTgt>
                                        </p:tgtEl>
                                      </p:cBhvr>
                                    </p:animEffect>
                                  </p:childTnLst>
                                </p:cTn>
                              </p:par>
                            </p:childTnLst>
                          </p:cTn>
                        </p:par>
                        <p:par>
                          <p:cTn id="26" fill="hold" nodeType="afterGroup">
                            <p:stCondLst>
                              <p:cond delay="500"/>
                            </p:stCondLst>
                            <p:childTnLst>
                              <p:par>
                                <p:cTn id="27" presetID="2" presetClass="entr" presetSubtype="8" fill="hold" grpId="0" nodeType="afterEffect">
                                  <p:stCondLst>
                                    <p:cond delay="0"/>
                                  </p:stCondLst>
                                  <p:childTnLst>
                                    <p:set>
                                      <p:cBhvr>
                                        <p:cTn id="28" dur="1" fill="hold">
                                          <p:stCondLst>
                                            <p:cond delay="0"/>
                                          </p:stCondLst>
                                        </p:cTn>
                                        <p:tgtEl>
                                          <p:spTgt spid="66566"/>
                                        </p:tgtEl>
                                        <p:attrNameLst>
                                          <p:attrName>style.visibility</p:attrName>
                                        </p:attrNameLst>
                                      </p:cBhvr>
                                      <p:to>
                                        <p:strVal val="visible"/>
                                      </p:to>
                                    </p:set>
                                    <p:anim calcmode="lin" valueType="num">
                                      <p:cBhvr additive="base">
                                        <p:cTn id="29" dur="500" fill="hold"/>
                                        <p:tgtEl>
                                          <p:spTgt spid="66566"/>
                                        </p:tgtEl>
                                        <p:attrNameLst>
                                          <p:attrName>ppt_x</p:attrName>
                                        </p:attrNameLst>
                                      </p:cBhvr>
                                      <p:tavLst>
                                        <p:tav tm="0">
                                          <p:val>
                                            <p:strVal val="0-#ppt_w/2"/>
                                          </p:val>
                                        </p:tav>
                                        <p:tav tm="100000">
                                          <p:val>
                                            <p:strVal val="#ppt_x"/>
                                          </p:val>
                                        </p:tav>
                                      </p:tavLst>
                                    </p:anim>
                                    <p:anim calcmode="lin" valueType="num">
                                      <p:cBhvr additive="base">
                                        <p:cTn id="30" dur="500" fill="hold"/>
                                        <p:tgtEl>
                                          <p:spTgt spid="66566"/>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6564">
                                            <p:txEl>
                                              <p:pRg st="0" end="0"/>
                                            </p:txEl>
                                          </p:spTgt>
                                        </p:tgtEl>
                                        <p:attrNameLst>
                                          <p:attrName>style.visibility</p:attrName>
                                        </p:attrNameLst>
                                      </p:cBhvr>
                                      <p:to>
                                        <p:strVal val="visible"/>
                                      </p:to>
                                    </p:set>
                                    <p:animEffect transition="in" filter="dissolve">
                                      <p:cBhvr>
                                        <p:cTn id="35" dur="500"/>
                                        <p:tgtEl>
                                          <p:spTgt spid="665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autoUpdateAnimBg="0" advAuto="0"/>
      <p:bldP spid="66564" grpId="0" build="p" autoUpdateAnimBg="0"/>
      <p:bldP spid="66565" grpId="0" build="p" autoUpdateAnimBg="0"/>
      <p:bldP spid="6656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7" name="Rectangle 7"/>
          <p:cNvSpPr>
            <a:spLocks noGrp="1" noChangeArrowheads="1"/>
          </p:cNvSpPr>
          <p:nvPr>
            <p:ph type="body" idx="1"/>
          </p:nvPr>
        </p:nvSpPr>
        <p:spPr>
          <a:xfrm>
            <a:off x="1371600" y="1752600"/>
            <a:ext cx="6781800" cy="4800600"/>
          </a:xfrm>
        </p:spPr>
        <p:txBody>
          <a:bodyPr/>
          <a:lstStyle/>
          <a:p>
            <a:pPr eaLnBrk="1" hangingPunct="1">
              <a:buFont typeface="Wingdings" pitchFamily="2" charset="2"/>
              <a:buNone/>
            </a:pPr>
            <a:r>
              <a:rPr lang="en-US" b="1" smtClean="0"/>
              <a:t>2. When summarizing facts and ideas from a source:</a:t>
            </a:r>
          </a:p>
          <a:p>
            <a:pPr eaLnBrk="1" hangingPunct="1"/>
            <a:endParaRPr lang="en-US" b="1" smtClean="0"/>
          </a:p>
          <a:p>
            <a:pPr eaLnBrk="1" hangingPunct="1">
              <a:spcBef>
                <a:spcPct val="0"/>
              </a:spcBef>
              <a:spcAft>
                <a:spcPct val="30000"/>
              </a:spcAft>
              <a:buFont typeface="Wingdings" pitchFamily="2" charset="2"/>
              <a:buNone/>
            </a:pPr>
            <a:r>
              <a:rPr lang="en-US" smtClean="0"/>
              <a:t>	this means to take ideas from a large passage or another source and condense them, using your own words.</a:t>
            </a:r>
          </a:p>
          <a:p>
            <a:pPr eaLnBrk="1" hangingPunct="1"/>
            <a:endParaRPr lang="en-US"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animEffect transition="in" filter="dissolve">
                                      <p:cBhvr>
                                        <p:cTn id="7" dur="500"/>
                                        <p:tgtEl>
                                          <p:spTgt spid="10247">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247">
                                            <p:txEl>
                                              <p:pRg st="2" end="2"/>
                                            </p:txEl>
                                          </p:spTgt>
                                        </p:tgtEl>
                                        <p:attrNameLst>
                                          <p:attrName>style.visibility</p:attrName>
                                        </p:attrNameLst>
                                      </p:cBhvr>
                                      <p:to>
                                        <p:strVal val="visible"/>
                                      </p:to>
                                    </p:set>
                                    <p:animEffect transition="in" filter="dissolve">
                                      <p:cBhvr>
                                        <p:cTn id="11" dur="500"/>
                                        <p:tgtEl>
                                          <p:spTgt spid="102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1371600" y="1676400"/>
            <a:ext cx="6934200" cy="4267200"/>
          </a:xfrm>
        </p:spPr>
        <p:txBody>
          <a:bodyPr/>
          <a:lstStyle/>
          <a:p>
            <a:pPr eaLnBrk="1" hangingPunct="1">
              <a:buFont typeface="Wingdings" pitchFamily="2" charset="2"/>
              <a:buNone/>
            </a:pPr>
            <a:r>
              <a:rPr lang="en-US" b="1" smtClean="0"/>
              <a:t>3. When paraphrasing a source:</a:t>
            </a:r>
          </a:p>
          <a:p>
            <a:pPr eaLnBrk="1" hangingPunct="1">
              <a:buFont typeface="Wingdings" pitchFamily="2" charset="2"/>
              <a:buNone/>
            </a:pPr>
            <a:r>
              <a:rPr lang="en-US" smtClean="0"/>
              <a:t>	</a:t>
            </a:r>
          </a:p>
          <a:p>
            <a:pPr eaLnBrk="1" hangingPunct="1">
              <a:buFont typeface="Wingdings" pitchFamily="2" charset="2"/>
              <a:buNone/>
            </a:pPr>
            <a:r>
              <a:rPr lang="en-US" smtClean="0"/>
              <a:t>	this means to use the ideas from another source but change the words into your own words.</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dissolve">
                                      <p:cBhvr>
                                        <p:cTn id="7" dur="500"/>
                                        <p:tgtEl>
                                          <p:spTgt spid="37891">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animEffect transition="in" filter="dissolve">
                                      <p:cBhvr>
                                        <p:cTn id="11" dur="500"/>
                                        <p:tgtEl>
                                          <p:spTgt spid="37891">
                                            <p:txEl>
                                              <p:pRg st="1" end="1"/>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Effect transition="in" filter="dissolve">
                                      <p:cBhvr>
                                        <p:cTn id="15"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20483" name="Rectangle 3"/>
          <p:cNvSpPr>
            <a:spLocks noGrp="1" noChangeArrowheads="1"/>
          </p:cNvSpPr>
          <p:nvPr>
            <p:ph type="body" idx="1"/>
          </p:nvPr>
        </p:nvSpPr>
        <p:spPr>
          <a:xfrm>
            <a:off x="1143000" y="2286000"/>
            <a:ext cx="7239000" cy="1143000"/>
          </a:xfrm>
        </p:spPr>
        <p:txBody>
          <a:bodyPr/>
          <a:lstStyle/>
          <a:p>
            <a:pPr eaLnBrk="1" hangingPunct="1"/>
            <a:r>
              <a:rPr lang="en-US" smtClean="0"/>
              <a:t>At the end of the quote, summarization or paraphrase, insert:</a:t>
            </a:r>
          </a:p>
        </p:txBody>
      </p:sp>
      <p:sp>
        <p:nvSpPr>
          <p:cNvPr id="39941" name="Line 5"/>
          <p:cNvSpPr>
            <a:spLocks noChangeShapeType="1"/>
          </p:cNvSpPr>
          <p:nvPr/>
        </p:nvSpPr>
        <p:spPr bwMode="auto">
          <a:xfrm flipV="1">
            <a:off x="5181600" y="51816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0485" name="Text Box 7"/>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a:t>
            </a:r>
          </a:p>
          <a:p>
            <a:pPr>
              <a:spcBef>
                <a:spcPct val="50000"/>
              </a:spcBef>
            </a:pPr>
            <a:endParaRPr lang="en-US"/>
          </a:p>
        </p:txBody>
      </p:sp>
      <p:sp>
        <p:nvSpPr>
          <p:cNvPr id="20486"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0487" name="Line 9"/>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39946" name="Rectangle 10"/>
          <p:cNvSpPr>
            <a:spLocks noChangeArrowheads="1"/>
          </p:cNvSpPr>
          <p:nvPr/>
        </p:nvSpPr>
        <p:spPr bwMode="auto">
          <a:xfrm>
            <a:off x="1066800" y="3733800"/>
            <a:ext cx="7239000" cy="685800"/>
          </a:xfrm>
          <a:prstGeom prst="rect">
            <a:avLst/>
          </a:prstGeom>
          <a:noFill/>
          <a:ln w="9525">
            <a:noFill/>
            <a:miter lim="800000"/>
            <a:headEnd/>
            <a:tailEnd/>
          </a:ln>
          <a:effectLst/>
        </p:spPr>
        <p:txBody>
          <a:bodyPr/>
          <a:lstStyle/>
          <a:p>
            <a:pPr marL="342900" indent="-342900" algn="ctr">
              <a:spcBef>
                <a:spcPct val="20000"/>
              </a:spcBef>
              <a:buClr>
                <a:schemeClr val="accent2"/>
              </a:buClr>
              <a:buSzPct val="75000"/>
              <a:buFont typeface="Wingdings" pitchFamily="2" charset="2"/>
              <a:buNone/>
            </a:pPr>
            <a:r>
              <a:rPr lang="en-US" sz="2800">
                <a:latin typeface="Tahoma" pitchFamily="34" charset="0"/>
              </a:rPr>
              <a:t>step 1 - first parenthesis</a:t>
            </a:r>
          </a:p>
        </p:txBody>
      </p:sp>
      <p:sp>
        <p:nvSpPr>
          <p:cNvPr id="20489"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9946"/>
                                        </p:tgtEl>
                                        <p:attrNameLst>
                                          <p:attrName>style.visibility</p:attrName>
                                        </p:attrNameLst>
                                      </p:cBhvr>
                                      <p:to>
                                        <p:strVal val="visible"/>
                                      </p:to>
                                    </p:set>
                                    <p:animEffect transition="in" filter="checkerboard(across)">
                                      <p:cBhvr>
                                        <p:cTn id="7" dur="500"/>
                                        <p:tgtEl>
                                          <p:spTgt spid="3994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9941"/>
                                        </p:tgtEl>
                                        <p:attrNameLst>
                                          <p:attrName>style.visibility</p:attrName>
                                        </p:attrNameLst>
                                      </p:cBhvr>
                                      <p:to>
                                        <p:strVal val="visible"/>
                                      </p:to>
                                    </p:set>
                                    <p:animEffect transition="in" filter="checkerboard(across)">
                                      <p:cBhvr>
                                        <p:cTn id="11"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animBg="1"/>
      <p:bldP spid="3994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47107" name="Rectangle 3"/>
          <p:cNvSpPr>
            <a:spLocks noGrp="1" noChangeArrowheads="1"/>
          </p:cNvSpPr>
          <p:nvPr>
            <p:ph type="body" idx="1"/>
          </p:nvPr>
        </p:nvSpPr>
        <p:spPr>
          <a:xfrm>
            <a:off x="1219200" y="3733800"/>
            <a:ext cx="7315200" cy="685800"/>
          </a:xfrm>
        </p:spPr>
        <p:txBody>
          <a:bodyPr/>
          <a:lstStyle/>
          <a:p>
            <a:pPr eaLnBrk="1" hangingPunct="1">
              <a:buFont typeface="Wingdings" pitchFamily="2" charset="2"/>
              <a:buNone/>
            </a:pPr>
            <a:r>
              <a:rPr lang="en-US" smtClean="0"/>
              <a:t>step 2 - first word(s) of works cited entry</a:t>
            </a:r>
          </a:p>
          <a:p>
            <a:pPr algn="ctr" eaLnBrk="1" hangingPunct="1">
              <a:buFont typeface="Wingdings" pitchFamily="2" charset="2"/>
              <a:buNone/>
            </a:pPr>
            <a:endParaRPr lang="en-US" smtClean="0"/>
          </a:p>
        </p:txBody>
      </p:sp>
      <p:sp>
        <p:nvSpPr>
          <p:cNvPr id="47109" name="Line 5"/>
          <p:cNvSpPr>
            <a:spLocks noChangeShapeType="1"/>
          </p:cNvSpPr>
          <p:nvPr/>
        </p:nvSpPr>
        <p:spPr bwMode="auto">
          <a:xfrm flipV="1">
            <a:off x="6248400" y="52578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1509" name="Text Box 6"/>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(Wordsworth</a:t>
            </a:r>
          </a:p>
          <a:p>
            <a:pPr>
              <a:spcBef>
                <a:spcPct val="50000"/>
              </a:spcBef>
            </a:pPr>
            <a:endParaRPr lang="en-US"/>
          </a:p>
        </p:txBody>
      </p:sp>
      <p:sp>
        <p:nvSpPr>
          <p:cNvPr id="21510" name="Line 7"/>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1511"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1512" name="Rectangle 9"/>
          <p:cNvSpPr>
            <a:spLocks noChangeArrowheads="1"/>
          </p:cNvSpPr>
          <p:nvPr/>
        </p:nvSpPr>
        <p:spPr bwMode="auto">
          <a:xfrm>
            <a:off x="1143000" y="2286000"/>
            <a:ext cx="7239000" cy="1143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sz="2800">
                <a:latin typeface="Tahoma" pitchFamily="34" charset="0"/>
              </a:rPr>
              <a:t>At the end of the quote, summarization or paraphrase, insert:</a:t>
            </a:r>
          </a:p>
        </p:txBody>
      </p:sp>
      <p:sp>
        <p:nvSpPr>
          <p:cNvPr id="21513"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checkerboard(across)">
                                      <p:cBhvr>
                                        <p:cTn id="7" dur="500"/>
                                        <p:tgtEl>
                                          <p:spTgt spid="47107">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7109"/>
                                        </p:tgtEl>
                                        <p:attrNameLst>
                                          <p:attrName>style.visibility</p:attrName>
                                        </p:attrNameLst>
                                      </p:cBhvr>
                                      <p:to>
                                        <p:strVal val="visible"/>
                                      </p:to>
                                    </p:set>
                                    <p:animEffect transition="in" filter="checkerboard(across)">
                                      <p:cBhvr>
                                        <p:cTn id="11" dur="5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advAuto="0"/>
      <p:bldP spid="4710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a:xfrm>
            <a:off x="1219200" y="914400"/>
            <a:ext cx="7391400" cy="1447800"/>
          </a:xfrm>
        </p:spPr>
        <p:txBody>
          <a:bodyPr/>
          <a:lstStyle/>
          <a:p>
            <a:pPr eaLnBrk="1" hangingPunct="1"/>
            <a:r>
              <a:rPr lang="en-US" smtClean="0"/>
              <a:t>Thesis Question and Statement</a:t>
            </a:r>
          </a:p>
        </p:txBody>
      </p:sp>
      <p:sp>
        <p:nvSpPr>
          <p:cNvPr id="4099" name="Line 8"/>
          <p:cNvSpPr>
            <a:spLocks noChangeShapeType="1"/>
          </p:cNvSpPr>
          <p:nvPr/>
        </p:nvSpPr>
        <p:spPr bwMode="auto">
          <a:xfrm>
            <a:off x="1295400" y="1981200"/>
            <a:ext cx="7162800" cy="0"/>
          </a:xfrm>
          <a:prstGeom prst="line">
            <a:avLst/>
          </a:prstGeom>
          <a:noFill/>
          <a:ln w="9525">
            <a:solidFill>
              <a:schemeClr val="tx1"/>
            </a:solidFill>
            <a:round/>
            <a:headEnd/>
            <a:tailEnd/>
          </a:ln>
          <a:effectLst/>
        </p:spPr>
        <p:txBody>
          <a:bodyPr/>
          <a:lstStyle/>
          <a:p>
            <a:endParaRPr lang="en-US"/>
          </a:p>
        </p:txBody>
      </p:sp>
      <p:sp>
        <p:nvSpPr>
          <p:cNvPr id="5130" name="Rectangle 10"/>
          <p:cNvSpPr>
            <a:spLocks noGrp="1" noChangeArrowheads="1"/>
          </p:cNvSpPr>
          <p:nvPr>
            <p:ph type="body" idx="1"/>
          </p:nvPr>
        </p:nvSpPr>
        <p:spPr>
          <a:xfrm>
            <a:off x="1219200" y="2286000"/>
            <a:ext cx="7239000" cy="4267200"/>
          </a:xfrm>
          <a:noFill/>
        </p:spPr>
        <p:txBody>
          <a:bodyPr/>
          <a:lstStyle/>
          <a:p>
            <a:pPr eaLnBrk="1" hangingPunct="1">
              <a:lnSpc>
                <a:spcPct val="90000"/>
              </a:lnSpc>
            </a:pPr>
            <a:r>
              <a:rPr lang="en-US" smtClean="0"/>
              <a:t>Research Question: </a:t>
            </a:r>
          </a:p>
          <a:p>
            <a:pPr eaLnBrk="1" hangingPunct="1">
              <a:lnSpc>
                <a:spcPct val="90000"/>
              </a:lnSpc>
              <a:buFont typeface="Wingdings" pitchFamily="2" charset="2"/>
              <a:buNone/>
            </a:pPr>
            <a:r>
              <a:rPr lang="en-US" smtClean="0"/>
              <a:t>	Should states regulate the use of cell phones in moving vehicles?</a:t>
            </a:r>
          </a:p>
          <a:p>
            <a:pPr eaLnBrk="1" hangingPunct="1">
              <a:lnSpc>
                <a:spcPct val="90000"/>
              </a:lnSpc>
              <a:buFont typeface="Wingdings" pitchFamily="2" charset="2"/>
              <a:buNone/>
            </a:pPr>
            <a:endParaRPr lang="en-US" smtClean="0">
              <a:solidFill>
                <a:schemeClr val="bg1"/>
              </a:solidFill>
            </a:endParaRPr>
          </a:p>
          <a:p>
            <a:pPr eaLnBrk="1" hangingPunct="1">
              <a:lnSpc>
                <a:spcPct val="90000"/>
              </a:lnSpc>
            </a:pPr>
            <a:r>
              <a:rPr lang="en-US" smtClean="0"/>
              <a:t>Thesis Statement: </a:t>
            </a:r>
          </a:p>
          <a:p>
            <a:pPr eaLnBrk="1" hangingPunct="1">
              <a:lnSpc>
                <a:spcPct val="90000"/>
              </a:lnSpc>
              <a:buFont typeface="Wingdings" pitchFamily="2" charset="2"/>
              <a:buNone/>
            </a:pPr>
            <a:r>
              <a:rPr lang="en-US" smtClean="0"/>
              <a:t>	States should regulate use of cell phones on the road because many drivers are using the phones irresponsibly and causing accidents.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30">
                                            <p:txEl>
                                              <p:pRg st="0" end="0"/>
                                            </p:txEl>
                                          </p:spTgt>
                                        </p:tgtEl>
                                        <p:attrNameLst>
                                          <p:attrName>style.visibility</p:attrName>
                                        </p:attrNameLst>
                                      </p:cBhvr>
                                      <p:to>
                                        <p:strVal val="visible"/>
                                      </p:to>
                                    </p:set>
                                    <p:anim calcmode="lin" valueType="num">
                                      <p:cBhvr additive="base">
                                        <p:cTn id="7" dur="500" fill="hold"/>
                                        <p:tgtEl>
                                          <p:spTgt spid="51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30">
                                            <p:txEl>
                                              <p:pRg st="1" end="1"/>
                                            </p:txEl>
                                          </p:spTgt>
                                        </p:tgtEl>
                                        <p:attrNameLst>
                                          <p:attrName>style.visibility</p:attrName>
                                        </p:attrNameLst>
                                      </p:cBhvr>
                                      <p:to>
                                        <p:strVal val="visible"/>
                                      </p:to>
                                    </p:set>
                                    <p:anim calcmode="lin" valueType="num">
                                      <p:cBhvr additive="base">
                                        <p:cTn id="13" dur="500" fill="hold"/>
                                        <p:tgtEl>
                                          <p:spTgt spid="513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30">
                                            <p:txEl>
                                              <p:pRg st="3" end="3"/>
                                            </p:txEl>
                                          </p:spTgt>
                                        </p:tgtEl>
                                        <p:attrNameLst>
                                          <p:attrName>style.visibility</p:attrName>
                                        </p:attrNameLst>
                                      </p:cBhvr>
                                      <p:to>
                                        <p:strVal val="visible"/>
                                      </p:to>
                                    </p:set>
                                    <p:anim calcmode="lin" valueType="num">
                                      <p:cBhvr additive="base">
                                        <p:cTn id="19" dur="500" fill="hold"/>
                                        <p:tgtEl>
                                          <p:spTgt spid="513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30">
                                            <p:txEl>
                                              <p:pRg st="4" end="4"/>
                                            </p:txEl>
                                          </p:spTgt>
                                        </p:tgtEl>
                                        <p:attrNameLst>
                                          <p:attrName>style.visibility</p:attrName>
                                        </p:attrNameLst>
                                      </p:cBhvr>
                                      <p:to>
                                        <p:strVal val="visible"/>
                                      </p:to>
                                    </p:set>
                                    <p:anim calcmode="lin" valueType="num">
                                      <p:cBhvr additive="base">
                                        <p:cTn id="25" dur="500" fill="hold"/>
                                        <p:tgtEl>
                                          <p:spTgt spid="5130">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3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48131" name="Rectangle 3"/>
          <p:cNvSpPr>
            <a:spLocks noGrp="1" noChangeArrowheads="1"/>
          </p:cNvSpPr>
          <p:nvPr>
            <p:ph type="body" idx="1"/>
          </p:nvPr>
        </p:nvSpPr>
        <p:spPr>
          <a:xfrm>
            <a:off x="990600" y="3733800"/>
            <a:ext cx="7315200" cy="685800"/>
          </a:xfrm>
        </p:spPr>
        <p:txBody>
          <a:bodyPr/>
          <a:lstStyle/>
          <a:p>
            <a:pPr eaLnBrk="1" hangingPunct="1">
              <a:buFont typeface="Wingdings" pitchFamily="2" charset="2"/>
              <a:buNone/>
            </a:pPr>
            <a:r>
              <a:rPr lang="en-US" smtClean="0"/>
              <a:t>	step 3 - page number(s) of citation</a:t>
            </a:r>
          </a:p>
        </p:txBody>
      </p:sp>
      <p:sp>
        <p:nvSpPr>
          <p:cNvPr id="48133" name="Line 5"/>
          <p:cNvSpPr>
            <a:spLocks noChangeShapeType="1"/>
          </p:cNvSpPr>
          <p:nvPr/>
        </p:nvSpPr>
        <p:spPr bwMode="auto">
          <a:xfrm flipV="1">
            <a:off x="7467600" y="51816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2533" name="Text Box 6"/>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(Wordsworth 263</a:t>
            </a:r>
          </a:p>
          <a:p>
            <a:pPr>
              <a:spcBef>
                <a:spcPct val="50000"/>
              </a:spcBef>
            </a:pPr>
            <a:endParaRPr lang="en-US"/>
          </a:p>
        </p:txBody>
      </p:sp>
      <p:sp>
        <p:nvSpPr>
          <p:cNvPr id="22534" name="Line 7"/>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2535"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2536" name="Rectangle 9"/>
          <p:cNvSpPr>
            <a:spLocks noChangeArrowheads="1"/>
          </p:cNvSpPr>
          <p:nvPr/>
        </p:nvSpPr>
        <p:spPr bwMode="auto">
          <a:xfrm>
            <a:off x="1143000" y="2286000"/>
            <a:ext cx="7239000" cy="1143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sz="2800">
                <a:latin typeface="Tahoma" pitchFamily="34" charset="0"/>
              </a:rPr>
              <a:t>At the end of the quote, summarization or paraphrase, insert:</a:t>
            </a:r>
          </a:p>
        </p:txBody>
      </p:sp>
      <p:sp>
        <p:nvSpPr>
          <p:cNvPr id="22537"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checkerboard(across)">
                                      <p:cBhvr>
                                        <p:cTn id="7" dur="500"/>
                                        <p:tgtEl>
                                          <p:spTgt spid="48131">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8133"/>
                                        </p:tgtEl>
                                        <p:attrNameLst>
                                          <p:attrName>style.visibility</p:attrName>
                                        </p:attrNameLst>
                                      </p:cBhvr>
                                      <p:to>
                                        <p:strVal val="visible"/>
                                      </p:to>
                                    </p:set>
                                    <p:animEffect transition="in" filter="checkerboard(across)">
                                      <p:cBhvr>
                                        <p:cTn id="11"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advAuto="0"/>
      <p:bldP spid="4813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49155" name="Rectangle 3"/>
          <p:cNvSpPr>
            <a:spLocks noGrp="1" noChangeArrowheads="1"/>
          </p:cNvSpPr>
          <p:nvPr>
            <p:ph type="body" idx="1"/>
          </p:nvPr>
        </p:nvSpPr>
        <p:spPr>
          <a:xfrm>
            <a:off x="762000" y="3733800"/>
            <a:ext cx="7315200" cy="685800"/>
          </a:xfrm>
        </p:spPr>
        <p:txBody>
          <a:bodyPr/>
          <a:lstStyle/>
          <a:p>
            <a:pPr algn="ctr" eaLnBrk="1" hangingPunct="1">
              <a:buFont typeface="Wingdings" pitchFamily="2" charset="2"/>
              <a:buNone/>
            </a:pPr>
            <a:r>
              <a:rPr lang="en-US" smtClean="0"/>
              <a:t>step 4 - end parenthesis</a:t>
            </a:r>
          </a:p>
        </p:txBody>
      </p:sp>
      <p:sp>
        <p:nvSpPr>
          <p:cNvPr id="49157" name="Line 5"/>
          <p:cNvSpPr>
            <a:spLocks noChangeShapeType="1"/>
          </p:cNvSpPr>
          <p:nvPr/>
        </p:nvSpPr>
        <p:spPr bwMode="auto">
          <a:xfrm flipV="1">
            <a:off x="7772400" y="51816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3557" name="Text Box 6"/>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(Wordsworth 263)</a:t>
            </a:r>
          </a:p>
          <a:p>
            <a:pPr>
              <a:spcBef>
                <a:spcPct val="50000"/>
              </a:spcBef>
            </a:pPr>
            <a:endParaRPr lang="en-US"/>
          </a:p>
        </p:txBody>
      </p:sp>
      <p:sp>
        <p:nvSpPr>
          <p:cNvPr id="23558" name="Line 7"/>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3559"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3560" name="Rectangle 9"/>
          <p:cNvSpPr>
            <a:spLocks noChangeArrowheads="1"/>
          </p:cNvSpPr>
          <p:nvPr/>
        </p:nvSpPr>
        <p:spPr bwMode="auto">
          <a:xfrm>
            <a:off x="1143000" y="2286000"/>
            <a:ext cx="7239000" cy="1143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sz="2800">
                <a:latin typeface="Tahoma" pitchFamily="34" charset="0"/>
              </a:rPr>
              <a:t>At the end of the quote, summarization or paraphrase, insert:</a:t>
            </a:r>
          </a:p>
        </p:txBody>
      </p:sp>
      <p:sp>
        <p:nvSpPr>
          <p:cNvPr id="23561"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checkerboard(across)">
                                      <p:cBhvr>
                                        <p:cTn id="7" dur="500"/>
                                        <p:tgtEl>
                                          <p:spTgt spid="49155">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9157"/>
                                        </p:tgtEl>
                                        <p:attrNameLst>
                                          <p:attrName>style.visibility</p:attrName>
                                        </p:attrNameLst>
                                      </p:cBhvr>
                                      <p:to>
                                        <p:strVal val="visible"/>
                                      </p:to>
                                    </p:set>
                                    <p:animEffect transition="in" filter="checkerboard(across)">
                                      <p:cBhvr>
                                        <p:cTn id="11" dur="500"/>
                                        <p:tgtEl>
                                          <p:spTgt spid="4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advAuto="0"/>
      <p:bldP spid="49157"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50179" name="Rectangle 3"/>
          <p:cNvSpPr>
            <a:spLocks noGrp="1" noChangeArrowheads="1"/>
          </p:cNvSpPr>
          <p:nvPr>
            <p:ph type="body" idx="1"/>
          </p:nvPr>
        </p:nvSpPr>
        <p:spPr>
          <a:xfrm>
            <a:off x="1066800" y="3733800"/>
            <a:ext cx="7162800" cy="685800"/>
          </a:xfrm>
        </p:spPr>
        <p:txBody>
          <a:bodyPr/>
          <a:lstStyle/>
          <a:p>
            <a:pPr algn="ctr" eaLnBrk="1" hangingPunct="1">
              <a:buFont typeface="Wingdings" pitchFamily="2" charset="2"/>
              <a:buNone/>
            </a:pPr>
            <a:r>
              <a:rPr lang="en-US" smtClean="0"/>
              <a:t>step 5 - a period</a:t>
            </a:r>
          </a:p>
        </p:txBody>
      </p:sp>
      <p:sp>
        <p:nvSpPr>
          <p:cNvPr id="50181" name="Line 5"/>
          <p:cNvSpPr>
            <a:spLocks noChangeShapeType="1"/>
          </p:cNvSpPr>
          <p:nvPr/>
        </p:nvSpPr>
        <p:spPr bwMode="auto">
          <a:xfrm flipV="1">
            <a:off x="8001000" y="53340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4581" name="Text Box 6"/>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(Wordsworth 263).</a:t>
            </a:r>
          </a:p>
          <a:p>
            <a:pPr>
              <a:spcBef>
                <a:spcPct val="50000"/>
              </a:spcBef>
            </a:pPr>
            <a:endParaRPr lang="en-US"/>
          </a:p>
        </p:txBody>
      </p:sp>
      <p:sp>
        <p:nvSpPr>
          <p:cNvPr id="24582" name="Line 7"/>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4583" name="Rectangle 8"/>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
        <p:nvSpPr>
          <p:cNvPr id="24584" name="Rectangle 9"/>
          <p:cNvSpPr>
            <a:spLocks noChangeArrowheads="1"/>
          </p:cNvSpPr>
          <p:nvPr/>
        </p:nvSpPr>
        <p:spPr bwMode="auto">
          <a:xfrm>
            <a:off x="1143000" y="2286000"/>
            <a:ext cx="7239000" cy="1143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sz="2800">
                <a:latin typeface="Tahoma" pitchFamily="34" charset="0"/>
              </a:rPr>
              <a:t>At the end of the quote, summarization or paraphrase, insert:</a:t>
            </a:r>
          </a:p>
        </p:txBody>
      </p:sp>
      <p:sp>
        <p:nvSpPr>
          <p:cNvPr id="24585" name="Rectangle 11"/>
          <p:cNvSpPr>
            <a:spLocks noChangeArrowheads="1"/>
          </p:cNvSpPr>
          <p:nvPr/>
        </p:nvSpPr>
        <p:spPr bwMode="auto">
          <a:xfrm>
            <a:off x="1219200" y="4800600"/>
            <a:ext cx="69342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r>
              <a:rPr lang="en-US" sz="2800">
                <a:latin typeface="Tahoma" pitchFamily="34"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checkerboard(across)">
                                      <p:cBhvr>
                                        <p:cTn id="7" dur="500"/>
                                        <p:tgtEl>
                                          <p:spTgt spid="50179">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0181"/>
                                        </p:tgtEl>
                                        <p:attrNameLst>
                                          <p:attrName>style.visibility</p:attrName>
                                        </p:attrNameLst>
                                      </p:cBhvr>
                                      <p:to>
                                        <p:strVal val="visible"/>
                                      </p:to>
                                    </p:set>
                                    <p:animEffect transition="in" filter="checkerboard(across)">
                                      <p:cBhvr>
                                        <p:cTn id="11" dur="5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advAuto="0"/>
      <p:bldP spid="5018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ext Box 6"/>
          <p:cNvSpPr txBox="1">
            <a:spLocks noChangeArrowheads="1"/>
          </p:cNvSpPr>
          <p:nvPr/>
        </p:nvSpPr>
        <p:spPr bwMode="auto">
          <a:xfrm>
            <a:off x="1219200" y="5791200"/>
            <a:ext cx="72390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r>
              <a:rPr lang="en-US" sz="2800">
                <a:latin typeface="Tahoma" pitchFamily="34" charset="0"/>
              </a:rPr>
              <a:t>…of powerful feelings  ” (Wordsworth 263).</a:t>
            </a:r>
          </a:p>
          <a:p>
            <a:pPr>
              <a:spcBef>
                <a:spcPct val="50000"/>
              </a:spcBef>
            </a:pPr>
            <a:endParaRPr lang="en-US"/>
          </a:p>
        </p:txBody>
      </p:sp>
      <p:sp>
        <p:nvSpPr>
          <p:cNvPr id="51220" name="Text Box 20"/>
          <p:cNvSpPr txBox="1">
            <a:spLocks noChangeArrowheads="1"/>
          </p:cNvSpPr>
          <p:nvPr/>
        </p:nvSpPr>
        <p:spPr bwMode="auto">
          <a:xfrm>
            <a:off x="4648200" y="5791200"/>
            <a:ext cx="533400" cy="579438"/>
          </a:xfrm>
          <a:prstGeom prst="rect">
            <a:avLst/>
          </a:prstGeom>
          <a:noFill/>
          <a:ln w="9525">
            <a:noFill/>
            <a:miter lim="800000"/>
            <a:headEnd/>
            <a:tailEnd/>
          </a:ln>
          <a:effectLst/>
        </p:spPr>
        <p:txBody>
          <a:bodyPr>
            <a:spAutoFit/>
          </a:bodyPr>
          <a:lstStyle/>
          <a:p>
            <a:pPr>
              <a:spcBef>
                <a:spcPct val="50000"/>
              </a:spcBef>
            </a:pPr>
            <a:r>
              <a:rPr lang="en-US" sz="3200" b="1">
                <a:solidFill>
                  <a:srgbClr val="FFFF00"/>
                </a:solidFill>
              </a:rPr>
              <a:t>!</a:t>
            </a:r>
          </a:p>
        </p:txBody>
      </p:sp>
      <p:sp>
        <p:nvSpPr>
          <p:cNvPr id="51221" name="Text Box 21"/>
          <p:cNvSpPr txBox="1">
            <a:spLocks noChangeArrowheads="1"/>
          </p:cNvSpPr>
          <p:nvPr/>
        </p:nvSpPr>
        <p:spPr bwMode="auto">
          <a:xfrm>
            <a:off x="4572000" y="5715000"/>
            <a:ext cx="533400" cy="579438"/>
          </a:xfrm>
          <a:prstGeom prst="rect">
            <a:avLst/>
          </a:prstGeom>
          <a:noFill/>
          <a:ln w="9525">
            <a:noFill/>
            <a:miter lim="800000"/>
            <a:headEnd/>
            <a:tailEnd/>
          </a:ln>
          <a:effectLst/>
        </p:spPr>
        <p:txBody>
          <a:bodyPr>
            <a:spAutoFit/>
          </a:bodyPr>
          <a:lstStyle/>
          <a:p>
            <a:pPr>
              <a:spcBef>
                <a:spcPct val="50000"/>
              </a:spcBef>
            </a:pPr>
            <a:r>
              <a:rPr lang="en-US" sz="3200" b="1">
                <a:solidFill>
                  <a:srgbClr val="FFFF00"/>
                </a:solidFill>
              </a:rPr>
              <a:t>?</a:t>
            </a:r>
          </a:p>
        </p:txBody>
      </p:sp>
      <p:sp>
        <p:nvSpPr>
          <p:cNvPr id="25605" name="Rectangle 2"/>
          <p:cNvSpPr>
            <a:spLocks noGrp="1" noChangeArrowheads="1"/>
          </p:cNvSpPr>
          <p:nvPr>
            <p:ph type="title"/>
          </p:nvPr>
        </p:nvSpPr>
        <p:spPr>
          <a:xfrm>
            <a:off x="1371600" y="914400"/>
            <a:ext cx="7086600" cy="1143000"/>
          </a:xfrm>
        </p:spPr>
        <p:txBody>
          <a:bodyPr/>
          <a:lstStyle/>
          <a:p>
            <a:pPr eaLnBrk="1" hangingPunct="1"/>
            <a:r>
              <a:rPr lang="en-US" smtClean="0"/>
              <a:t>How to Use </a:t>
            </a:r>
            <a:br>
              <a:rPr lang="en-US" smtClean="0"/>
            </a:br>
            <a:r>
              <a:rPr lang="en-US" smtClean="0"/>
              <a:t>Parenthetical Citations</a:t>
            </a:r>
          </a:p>
        </p:txBody>
      </p:sp>
      <p:sp>
        <p:nvSpPr>
          <p:cNvPr id="51210" name="Line 10"/>
          <p:cNvSpPr>
            <a:spLocks noChangeShapeType="1"/>
          </p:cNvSpPr>
          <p:nvPr/>
        </p:nvSpPr>
        <p:spPr bwMode="auto">
          <a:xfrm flipH="1">
            <a:off x="6781800" y="62484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51211" name="Line 11"/>
          <p:cNvSpPr>
            <a:spLocks noChangeShapeType="1"/>
          </p:cNvSpPr>
          <p:nvPr/>
        </p:nvSpPr>
        <p:spPr bwMode="auto">
          <a:xfrm>
            <a:off x="8153400" y="6248400"/>
            <a:ext cx="457200" cy="609600"/>
          </a:xfrm>
          <a:prstGeom prst="line">
            <a:avLst/>
          </a:prstGeom>
          <a:noFill/>
          <a:ln w="57150">
            <a:solidFill>
              <a:schemeClr val="accent1"/>
            </a:solidFill>
            <a:round/>
            <a:headEnd type="triangle" w="med" len="med"/>
            <a:tailEnd/>
          </a:ln>
          <a:effectLst/>
        </p:spPr>
        <p:txBody>
          <a:bodyPr/>
          <a:lstStyle/>
          <a:p>
            <a:endParaRPr lang="en-US"/>
          </a:p>
        </p:txBody>
      </p:sp>
      <p:sp>
        <p:nvSpPr>
          <p:cNvPr id="25608" name="Line 12"/>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5609" name="Rectangle 13"/>
          <p:cNvSpPr>
            <a:spLocks noChangeArrowheads="1"/>
          </p:cNvSpPr>
          <p:nvPr/>
        </p:nvSpPr>
        <p:spPr bwMode="auto">
          <a:xfrm>
            <a:off x="914400" y="5638800"/>
            <a:ext cx="7620000" cy="914400"/>
          </a:xfrm>
          <a:prstGeom prst="rect">
            <a:avLst/>
          </a:prstGeom>
          <a:noFill/>
          <a:ln w="9525">
            <a:solidFill>
              <a:srgbClr val="FFFF00"/>
            </a:solidFill>
            <a:miter lim="800000"/>
            <a:headEnd/>
            <a:tailEnd/>
          </a:ln>
          <a:effectLst/>
        </p:spPr>
        <p:txBody>
          <a:bodyPr wrap="none" anchor="ctr"/>
          <a:lstStyle/>
          <a:p>
            <a:endParaRPr lang="en-US"/>
          </a:p>
        </p:txBody>
      </p:sp>
      <p:sp>
        <p:nvSpPr>
          <p:cNvPr id="51215" name="Rectangle 15"/>
          <p:cNvSpPr>
            <a:spLocks noGrp="1" noChangeArrowheads="1"/>
          </p:cNvSpPr>
          <p:nvPr>
            <p:ph type="body" idx="1"/>
          </p:nvPr>
        </p:nvSpPr>
        <p:spPr>
          <a:xfrm>
            <a:off x="1447800" y="2667000"/>
            <a:ext cx="6629400" cy="838200"/>
          </a:xfrm>
          <a:noFill/>
        </p:spPr>
        <p:txBody>
          <a:bodyPr/>
          <a:lstStyle/>
          <a:p>
            <a:pPr marL="533400" indent="-533400" eaLnBrk="1" hangingPunct="1">
              <a:buFont typeface="Wingdings" pitchFamily="2" charset="2"/>
              <a:buNone/>
            </a:pPr>
            <a:r>
              <a:rPr lang="en-US" sz="2200" smtClean="0"/>
              <a:t>1. The period always goes after the citation—NEVER before.</a:t>
            </a:r>
          </a:p>
          <a:p>
            <a:pPr marL="533400" indent="-533400" eaLnBrk="1" hangingPunct="1">
              <a:buFont typeface="Wingdings" pitchFamily="2" charset="2"/>
              <a:buNone/>
            </a:pPr>
            <a:endParaRPr lang="en-US" sz="2200" smtClean="0"/>
          </a:p>
        </p:txBody>
      </p:sp>
      <p:sp>
        <p:nvSpPr>
          <p:cNvPr id="51216" name="Text Box 16"/>
          <p:cNvSpPr txBox="1">
            <a:spLocks noChangeArrowheads="1"/>
          </p:cNvSpPr>
          <p:nvPr/>
        </p:nvSpPr>
        <p:spPr bwMode="auto">
          <a:xfrm>
            <a:off x="3505200" y="2209800"/>
            <a:ext cx="2362200" cy="519113"/>
          </a:xfrm>
          <a:prstGeom prst="rect">
            <a:avLst/>
          </a:prstGeom>
          <a:noFill/>
          <a:ln w="9525">
            <a:noFill/>
            <a:miter lim="800000"/>
            <a:headEnd/>
            <a:tailEnd/>
          </a:ln>
          <a:effectLst/>
        </p:spPr>
        <p:txBody>
          <a:bodyPr>
            <a:spAutoFit/>
          </a:bodyPr>
          <a:lstStyle/>
          <a:p>
            <a:pPr>
              <a:spcBef>
                <a:spcPct val="50000"/>
              </a:spcBef>
            </a:pPr>
            <a:r>
              <a:rPr lang="en-US" sz="2800" b="1"/>
              <a:t>NOTICE:</a:t>
            </a:r>
          </a:p>
        </p:txBody>
      </p:sp>
      <p:sp>
        <p:nvSpPr>
          <p:cNvPr id="51217" name="Rectangle 17"/>
          <p:cNvSpPr>
            <a:spLocks noChangeArrowheads="1"/>
          </p:cNvSpPr>
          <p:nvPr/>
        </p:nvSpPr>
        <p:spPr bwMode="auto">
          <a:xfrm>
            <a:off x="1066800" y="3581400"/>
            <a:ext cx="7239000" cy="685800"/>
          </a:xfrm>
          <a:prstGeom prst="rect">
            <a:avLst/>
          </a:prstGeom>
          <a:noFill/>
          <a:ln w="9525">
            <a:noFill/>
            <a:miter lim="800000"/>
            <a:headEnd/>
            <a:tailEnd/>
          </a:ln>
          <a:effectLst/>
        </p:spPr>
        <p:txBody>
          <a:bodyPr/>
          <a:lstStyle/>
          <a:p>
            <a:pPr marL="533400" indent="-533400">
              <a:spcBef>
                <a:spcPct val="20000"/>
              </a:spcBef>
              <a:buClr>
                <a:schemeClr val="accent2"/>
              </a:buClr>
              <a:buSzPct val="75000"/>
              <a:buFont typeface="Wingdings" pitchFamily="2" charset="2"/>
              <a:buNone/>
            </a:pPr>
            <a:r>
              <a:rPr lang="en-US" sz="2200">
                <a:latin typeface="Tahoma" pitchFamily="34" charset="0"/>
              </a:rPr>
              <a:t>2. There is NEVER any punctuation between the word and the page number</a:t>
            </a:r>
            <a:r>
              <a:rPr lang="en-US" sz="2200">
                <a:solidFill>
                  <a:schemeClr val="bg1"/>
                </a:solidFill>
                <a:latin typeface="Tahoma" pitchFamily="34" charset="0"/>
              </a:rPr>
              <a:t>.</a:t>
            </a:r>
          </a:p>
        </p:txBody>
      </p:sp>
      <p:sp>
        <p:nvSpPr>
          <p:cNvPr id="51218" name="Text Box 18"/>
          <p:cNvSpPr txBox="1">
            <a:spLocks noChangeArrowheads="1"/>
          </p:cNvSpPr>
          <p:nvPr/>
        </p:nvSpPr>
        <p:spPr bwMode="auto">
          <a:xfrm>
            <a:off x="304800" y="4495800"/>
            <a:ext cx="8839200" cy="762000"/>
          </a:xfrm>
          <a:prstGeom prst="rect">
            <a:avLst/>
          </a:prstGeom>
          <a:noFill/>
          <a:ln w="9525">
            <a:noFill/>
            <a:miter lim="800000"/>
            <a:headEnd/>
            <a:tailEnd/>
          </a:ln>
          <a:effectLst/>
        </p:spPr>
        <p:txBody>
          <a:bodyPr>
            <a:spAutoFit/>
          </a:bodyPr>
          <a:lstStyle/>
          <a:p>
            <a:r>
              <a:rPr lang="en-US" sz="2200">
                <a:latin typeface="Tahoma" pitchFamily="34" charset="0"/>
              </a:rPr>
              <a:t>3. NEVER include the period or comma at sentence end, </a:t>
            </a:r>
          </a:p>
          <a:p>
            <a:r>
              <a:rPr lang="en-US" sz="2200">
                <a:latin typeface="Tahoma" pitchFamily="34" charset="0"/>
              </a:rPr>
              <a:t>     although you MUST include a question mark or exclamation mark</a:t>
            </a:r>
          </a:p>
        </p:txBody>
      </p:sp>
      <p:sp>
        <p:nvSpPr>
          <p:cNvPr id="51219" name="Line 19"/>
          <p:cNvSpPr>
            <a:spLocks noChangeShapeType="1"/>
          </p:cNvSpPr>
          <p:nvPr/>
        </p:nvSpPr>
        <p:spPr bwMode="auto">
          <a:xfrm flipH="1">
            <a:off x="4267200" y="6248400"/>
            <a:ext cx="457200" cy="609600"/>
          </a:xfrm>
          <a:prstGeom prst="line">
            <a:avLst/>
          </a:prstGeom>
          <a:noFill/>
          <a:ln w="57150">
            <a:solidFill>
              <a:schemeClr val="accent1"/>
            </a:solidFill>
            <a:round/>
            <a:headEnd type="triangle" w="med" len="me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216"/>
                                        </p:tgtEl>
                                        <p:attrNameLst>
                                          <p:attrName>style.visibility</p:attrName>
                                        </p:attrNameLst>
                                      </p:cBhvr>
                                      <p:to>
                                        <p:strVal val="visible"/>
                                      </p:to>
                                    </p:set>
                                    <p:anim calcmode="lin" valueType="num">
                                      <p:cBhvr additive="base">
                                        <p:cTn id="7" dur="500" fill="hold"/>
                                        <p:tgtEl>
                                          <p:spTgt spid="51216"/>
                                        </p:tgtEl>
                                        <p:attrNameLst>
                                          <p:attrName>ppt_x</p:attrName>
                                        </p:attrNameLst>
                                      </p:cBhvr>
                                      <p:tavLst>
                                        <p:tav tm="0">
                                          <p:val>
                                            <p:strVal val="0-#ppt_w/2"/>
                                          </p:val>
                                        </p:tav>
                                        <p:tav tm="100000">
                                          <p:val>
                                            <p:strVal val="#ppt_x"/>
                                          </p:val>
                                        </p:tav>
                                      </p:tavLst>
                                    </p:anim>
                                    <p:anim calcmode="lin" valueType="num">
                                      <p:cBhvr additive="base">
                                        <p:cTn id="8" dur="500" fill="hold"/>
                                        <p:tgtEl>
                                          <p:spTgt spid="512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1215">
                                            <p:txEl>
                                              <p:pRg st="0" end="0"/>
                                            </p:txEl>
                                          </p:spTgt>
                                        </p:tgtEl>
                                        <p:attrNameLst>
                                          <p:attrName>style.visibility</p:attrName>
                                        </p:attrNameLst>
                                      </p:cBhvr>
                                      <p:to>
                                        <p:strVal val="visible"/>
                                      </p:to>
                                    </p:set>
                                    <p:animEffect transition="in" filter="checkerboard(across)">
                                      <p:cBhvr>
                                        <p:cTn id="13" dur="500"/>
                                        <p:tgtEl>
                                          <p:spTgt spid="51215">
                                            <p:txEl>
                                              <p:pRg st="0" end="0"/>
                                            </p:txEl>
                                          </p:spTgt>
                                        </p:tgtEl>
                                      </p:cBhvr>
                                    </p:animEffect>
                                  </p:childTnLst>
                                </p:cTn>
                              </p:par>
                            </p:childTnLst>
                          </p:cTn>
                        </p:par>
                        <p:par>
                          <p:cTn id="14" fill="hold" nodeType="afterGroup">
                            <p:stCondLst>
                              <p:cond delay="500"/>
                            </p:stCondLst>
                            <p:childTnLst>
                              <p:par>
                                <p:cTn id="15" presetID="5" presetClass="entr" presetSubtype="10" fill="hold" grpId="0" nodeType="afterEffect">
                                  <p:stCondLst>
                                    <p:cond delay="0"/>
                                  </p:stCondLst>
                                  <p:childTnLst>
                                    <p:set>
                                      <p:cBhvr>
                                        <p:cTn id="16" dur="1" fill="hold">
                                          <p:stCondLst>
                                            <p:cond delay="0"/>
                                          </p:stCondLst>
                                        </p:cTn>
                                        <p:tgtEl>
                                          <p:spTgt spid="51211"/>
                                        </p:tgtEl>
                                        <p:attrNameLst>
                                          <p:attrName>style.visibility</p:attrName>
                                        </p:attrNameLst>
                                      </p:cBhvr>
                                      <p:to>
                                        <p:strVal val="visible"/>
                                      </p:to>
                                    </p:set>
                                    <p:animEffect transition="in" filter="checkerboard(across)">
                                      <p:cBhvr>
                                        <p:cTn id="17" dur="500"/>
                                        <p:tgtEl>
                                          <p:spTgt spid="512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1217">
                                            <p:txEl>
                                              <p:pRg st="0" end="0"/>
                                            </p:txEl>
                                          </p:spTgt>
                                        </p:tgtEl>
                                        <p:attrNameLst>
                                          <p:attrName>style.visibility</p:attrName>
                                        </p:attrNameLst>
                                      </p:cBhvr>
                                      <p:to>
                                        <p:strVal val="visible"/>
                                      </p:to>
                                    </p:set>
                                    <p:animEffect transition="in" filter="checkerboard(across)">
                                      <p:cBhvr>
                                        <p:cTn id="22" dur="500"/>
                                        <p:tgtEl>
                                          <p:spTgt spid="51217">
                                            <p:txEl>
                                              <p:pRg st="0" end="0"/>
                                            </p:txEl>
                                          </p:spTgt>
                                        </p:tgtEl>
                                      </p:cBhvr>
                                    </p:animEffect>
                                  </p:childTnLst>
                                </p:cTn>
                              </p:par>
                            </p:childTnLst>
                          </p:cTn>
                        </p:par>
                        <p:par>
                          <p:cTn id="23" fill="hold" nodeType="afterGroup">
                            <p:stCondLst>
                              <p:cond delay="500"/>
                            </p:stCondLst>
                            <p:childTnLst>
                              <p:par>
                                <p:cTn id="24" presetID="5" presetClass="entr" presetSubtype="10" fill="hold" grpId="0" nodeType="afterEffect">
                                  <p:stCondLst>
                                    <p:cond delay="0"/>
                                  </p:stCondLst>
                                  <p:childTnLst>
                                    <p:set>
                                      <p:cBhvr>
                                        <p:cTn id="25" dur="1" fill="hold">
                                          <p:stCondLst>
                                            <p:cond delay="0"/>
                                          </p:stCondLst>
                                        </p:cTn>
                                        <p:tgtEl>
                                          <p:spTgt spid="51210"/>
                                        </p:tgtEl>
                                        <p:attrNameLst>
                                          <p:attrName>style.visibility</p:attrName>
                                        </p:attrNameLst>
                                      </p:cBhvr>
                                      <p:to>
                                        <p:strVal val="visible"/>
                                      </p:to>
                                    </p:set>
                                    <p:animEffect transition="in" filter="checkerboard(across)">
                                      <p:cBhvr>
                                        <p:cTn id="26" dur="500"/>
                                        <p:tgtEl>
                                          <p:spTgt spid="512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18"/>
                                        </p:tgtEl>
                                        <p:attrNameLst>
                                          <p:attrName>style.visibility</p:attrName>
                                        </p:attrNameLst>
                                      </p:cBhvr>
                                      <p:to>
                                        <p:strVal val="visible"/>
                                      </p:to>
                                    </p:set>
                                    <p:anim calcmode="lin" valueType="num">
                                      <p:cBhvr additive="base">
                                        <p:cTn id="31" dur="500" fill="hold"/>
                                        <p:tgtEl>
                                          <p:spTgt spid="51218"/>
                                        </p:tgtEl>
                                        <p:attrNameLst>
                                          <p:attrName>ppt_x</p:attrName>
                                        </p:attrNameLst>
                                      </p:cBhvr>
                                      <p:tavLst>
                                        <p:tav tm="0">
                                          <p:val>
                                            <p:strVal val="0-#ppt_w/2"/>
                                          </p:val>
                                        </p:tav>
                                        <p:tav tm="100000">
                                          <p:val>
                                            <p:strVal val="#ppt_x"/>
                                          </p:val>
                                        </p:tav>
                                      </p:tavLst>
                                    </p:anim>
                                    <p:anim calcmode="lin" valueType="num">
                                      <p:cBhvr additive="base">
                                        <p:cTn id="32" dur="500" fill="hold"/>
                                        <p:tgtEl>
                                          <p:spTgt spid="51218"/>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5" presetClass="entr" presetSubtype="10" fill="hold" grpId="0" nodeType="afterEffect">
                                  <p:stCondLst>
                                    <p:cond delay="0"/>
                                  </p:stCondLst>
                                  <p:childTnLst>
                                    <p:set>
                                      <p:cBhvr>
                                        <p:cTn id="35" dur="1" fill="hold">
                                          <p:stCondLst>
                                            <p:cond delay="0"/>
                                          </p:stCondLst>
                                        </p:cTn>
                                        <p:tgtEl>
                                          <p:spTgt spid="51219"/>
                                        </p:tgtEl>
                                        <p:attrNameLst>
                                          <p:attrName>style.visibility</p:attrName>
                                        </p:attrNameLst>
                                      </p:cBhvr>
                                      <p:to>
                                        <p:strVal val="visible"/>
                                      </p:to>
                                    </p:set>
                                    <p:animEffect transition="in" filter="checkerboard(across)">
                                      <p:cBhvr>
                                        <p:cTn id="36" dur="500"/>
                                        <p:tgtEl>
                                          <p:spTgt spid="5121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1" presetClass="entr" presetSubtype="0" fill="hold" grpId="0" nodeType="clickEffect">
                                  <p:stCondLst>
                                    <p:cond delay="0"/>
                                  </p:stCondLst>
                                  <p:childTnLst>
                                    <p:set>
                                      <p:cBhvr>
                                        <p:cTn id="40" dur="1000">
                                          <p:stCondLst>
                                            <p:cond delay="0"/>
                                          </p:stCondLst>
                                        </p:cTn>
                                        <p:tgtEl>
                                          <p:spTgt spid="51220"/>
                                        </p:tgtEl>
                                        <p:attrNameLst>
                                          <p:attrName>style.visibility</p:attrName>
                                        </p:attrNameLst>
                                      </p:cBhvr>
                                      <p:to>
                                        <p:strVal val="visible"/>
                                      </p:to>
                                    </p:set>
                                  </p:childTnLst>
                                </p:cTn>
                              </p:par>
                            </p:childTnLst>
                          </p:cTn>
                        </p:par>
                        <p:par>
                          <p:cTn id="41" fill="hold" nodeType="afterGroup">
                            <p:stCondLst>
                              <p:cond delay="1000"/>
                            </p:stCondLst>
                            <p:childTnLst>
                              <p:par>
                                <p:cTn id="42" presetID="11" presetClass="entr" presetSubtype="0" fill="hold" grpId="0" nodeType="afterEffect">
                                  <p:stCondLst>
                                    <p:cond delay="1000"/>
                                  </p:stCondLst>
                                  <p:childTnLst>
                                    <p:set>
                                      <p:cBhvr>
                                        <p:cTn id="43" dur="1000">
                                          <p:stCondLst>
                                            <p:cond delay="0"/>
                                          </p:stCondLst>
                                        </p:cTn>
                                        <p:tgtEl>
                                          <p:spTgt spid="51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0" grpId="0" autoUpdateAnimBg="0"/>
      <p:bldP spid="51221" grpId="0" autoUpdateAnimBg="0"/>
      <p:bldP spid="51210" grpId="0" animBg="1"/>
      <p:bldP spid="51211" grpId="0" animBg="1"/>
      <p:bldP spid="51215" grpId="0" build="p" autoUpdateAnimBg="0"/>
      <p:bldP spid="51216" grpId="0" autoUpdateAnimBg="0"/>
      <p:bldP spid="51217" grpId="0" build="p" autoUpdateAnimBg="0"/>
      <p:bldP spid="51218" grpId="0" autoUpdateAnimBg="0"/>
      <p:bldP spid="51219"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1600" y="914400"/>
            <a:ext cx="7086600" cy="1143000"/>
          </a:xfrm>
        </p:spPr>
        <p:txBody>
          <a:bodyPr/>
          <a:lstStyle/>
          <a:p>
            <a:pPr eaLnBrk="1" hangingPunct="1"/>
            <a:r>
              <a:rPr lang="en-US" smtClean="0"/>
              <a:t>What words do you put in Parenthetical Citations?</a:t>
            </a:r>
          </a:p>
        </p:txBody>
      </p:sp>
      <p:sp>
        <p:nvSpPr>
          <p:cNvPr id="53252" name="Text Box 4"/>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endParaRPr lang="en-US" sz="2800">
              <a:latin typeface="Tahoma" pitchFamily="34" charset="0"/>
            </a:endParaRPr>
          </a:p>
          <a:p>
            <a:pPr>
              <a:spcBef>
                <a:spcPct val="50000"/>
              </a:spcBef>
            </a:pPr>
            <a:endParaRPr lang="en-US"/>
          </a:p>
        </p:txBody>
      </p:sp>
      <p:sp>
        <p:nvSpPr>
          <p:cNvPr id="26628" name="Line 6"/>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6629" name="Rectangle 7"/>
          <p:cNvSpPr>
            <a:spLocks noGrp="1" noChangeArrowheads="1"/>
          </p:cNvSpPr>
          <p:nvPr>
            <p:ph type="body" idx="1"/>
          </p:nvPr>
        </p:nvSpPr>
        <p:spPr>
          <a:xfrm>
            <a:off x="1143000" y="2133600"/>
            <a:ext cx="7010400" cy="1905000"/>
          </a:xfrm>
          <a:solidFill>
            <a:schemeClr val="tx1"/>
          </a:solidFill>
        </p:spPr>
        <p:txBody>
          <a:bodyPr/>
          <a:lstStyle/>
          <a:p>
            <a:pPr algn="ctr" eaLnBrk="1" hangingPunct="1">
              <a:lnSpc>
                <a:spcPct val="200000"/>
              </a:lnSpc>
              <a:spcBef>
                <a:spcPct val="0"/>
              </a:spcBef>
              <a:buFont typeface="Wingdings" pitchFamily="2" charset="2"/>
              <a:buNone/>
            </a:pPr>
            <a:r>
              <a:rPr lang="en-US" sz="1800" smtClean="0">
                <a:solidFill>
                  <a:schemeClr val="bg1"/>
                </a:solidFill>
              </a:rPr>
              <a:t>Works Cited</a:t>
            </a:r>
          </a:p>
          <a:p>
            <a:pPr eaLnBrk="1" hangingPunct="1">
              <a:lnSpc>
                <a:spcPct val="200000"/>
              </a:lnSpc>
              <a:spcBef>
                <a:spcPct val="0"/>
              </a:spcBef>
              <a:buFont typeface="Wingdings" pitchFamily="2" charset="2"/>
              <a:buNone/>
            </a:pPr>
            <a:r>
              <a:rPr lang="en-US" sz="1800" smtClean="0">
                <a:solidFill>
                  <a:schemeClr val="bg1"/>
                </a:solidFill>
              </a:rPr>
              <a:t>Dickens, Charles. </a:t>
            </a:r>
            <a:r>
              <a:rPr lang="en-US" sz="1800" i="1" smtClean="0">
                <a:solidFill>
                  <a:schemeClr val="bg1"/>
                </a:solidFill>
              </a:rPr>
              <a:t>Bleak House. </a:t>
            </a:r>
            <a:r>
              <a:rPr lang="en-US" sz="1800" smtClean="0">
                <a:solidFill>
                  <a:schemeClr val="bg1"/>
                </a:solidFill>
              </a:rPr>
              <a:t>1852-1853. New York: 	Penguin, 1985.</a:t>
            </a:r>
          </a:p>
        </p:txBody>
      </p:sp>
      <p:sp>
        <p:nvSpPr>
          <p:cNvPr id="53256" name="Line 8"/>
          <p:cNvSpPr>
            <a:spLocks noChangeShapeType="1"/>
          </p:cNvSpPr>
          <p:nvPr/>
        </p:nvSpPr>
        <p:spPr bwMode="auto">
          <a:xfrm flipV="1">
            <a:off x="1752600" y="22098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3257" name="Text Box 9"/>
          <p:cNvSpPr txBox="1">
            <a:spLocks noChangeArrowheads="1"/>
          </p:cNvSpPr>
          <p:nvPr/>
        </p:nvSpPr>
        <p:spPr bwMode="auto">
          <a:xfrm>
            <a:off x="1066800" y="5791200"/>
            <a:ext cx="6934200" cy="519113"/>
          </a:xfrm>
          <a:prstGeom prst="rect">
            <a:avLst/>
          </a:prstGeom>
          <a:noFill/>
          <a:ln w="9525">
            <a:noFill/>
            <a:miter lim="800000"/>
            <a:headEnd/>
            <a:tailEnd/>
          </a:ln>
          <a:effectLst/>
        </p:spPr>
        <p:txBody>
          <a:bodyPr>
            <a:spAutoFit/>
          </a:bodyPr>
          <a:lstStyle/>
          <a:p>
            <a:pPr>
              <a:spcBef>
                <a:spcPct val="50000"/>
              </a:spcBef>
            </a:pPr>
            <a:r>
              <a:rPr lang="en-US" sz="2800"/>
              <a:t>…the words of your quote” (Dickens 123).</a:t>
            </a:r>
          </a:p>
        </p:txBody>
      </p:sp>
      <p:sp>
        <p:nvSpPr>
          <p:cNvPr id="53258" name="Text Box 10"/>
          <p:cNvSpPr txBox="1">
            <a:spLocks noChangeArrowheads="1"/>
          </p:cNvSpPr>
          <p:nvPr/>
        </p:nvSpPr>
        <p:spPr bwMode="auto">
          <a:xfrm>
            <a:off x="914400" y="4419600"/>
            <a:ext cx="7239000" cy="946150"/>
          </a:xfrm>
          <a:prstGeom prst="rect">
            <a:avLst/>
          </a:prstGeom>
          <a:noFill/>
          <a:ln w="9525">
            <a:noFill/>
            <a:miter lim="800000"/>
            <a:headEnd/>
            <a:tailEnd/>
          </a:ln>
          <a:effectLst/>
        </p:spPr>
        <p:txBody>
          <a:bodyPr>
            <a:spAutoFit/>
          </a:bodyPr>
          <a:lstStyle/>
          <a:p>
            <a:pPr>
              <a:spcBef>
                <a:spcPct val="50000"/>
              </a:spcBef>
            </a:pPr>
            <a:r>
              <a:rPr lang="en-US" sz="2800"/>
              <a:t>Just use the very first word of the Works 	Cited entry:</a:t>
            </a:r>
          </a:p>
        </p:txBody>
      </p:sp>
      <p:sp>
        <p:nvSpPr>
          <p:cNvPr id="53259" name="Line 11"/>
          <p:cNvSpPr>
            <a:spLocks noChangeShapeType="1"/>
          </p:cNvSpPr>
          <p:nvPr/>
        </p:nvSpPr>
        <p:spPr bwMode="auto">
          <a:xfrm flipV="1">
            <a:off x="6477000" y="51816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3260" name="Rectangle 12"/>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3258"/>
                                        </p:tgtEl>
                                        <p:attrNameLst>
                                          <p:attrName>style.visibility</p:attrName>
                                        </p:attrNameLst>
                                      </p:cBhvr>
                                      <p:to>
                                        <p:strVal val="visible"/>
                                      </p:to>
                                    </p:set>
                                    <p:anim calcmode="lin" valueType="num">
                                      <p:cBhvr additive="base">
                                        <p:cTn id="7" dur="500" fill="hold"/>
                                        <p:tgtEl>
                                          <p:spTgt spid="53258"/>
                                        </p:tgtEl>
                                        <p:attrNameLst>
                                          <p:attrName>ppt_x</p:attrName>
                                        </p:attrNameLst>
                                      </p:cBhvr>
                                      <p:tavLst>
                                        <p:tav tm="0">
                                          <p:val>
                                            <p:strVal val="0-#ppt_w/2"/>
                                          </p:val>
                                        </p:tav>
                                        <p:tav tm="100000">
                                          <p:val>
                                            <p:strVal val="#ppt_x"/>
                                          </p:val>
                                        </p:tav>
                                      </p:tavLst>
                                    </p:anim>
                                    <p:anim calcmode="lin" valueType="num">
                                      <p:cBhvr additive="base">
                                        <p:cTn id="8" dur="500" fill="hold"/>
                                        <p:tgtEl>
                                          <p:spTgt spid="532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260"/>
                                        </p:tgtEl>
                                        <p:attrNameLst>
                                          <p:attrName>style.visibility</p:attrName>
                                        </p:attrNameLst>
                                      </p:cBhvr>
                                      <p:to>
                                        <p:strVal val="visible"/>
                                      </p:to>
                                    </p:set>
                                    <p:anim calcmode="lin" valueType="num">
                                      <p:cBhvr additive="base">
                                        <p:cTn id="13" dur="500" fill="hold"/>
                                        <p:tgtEl>
                                          <p:spTgt spid="53260"/>
                                        </p:tgtEl>
                                        <p:attrNameLst>
                                          <p:attrName>ppt_x</p:attrName>
                                        </p:attrNameLst>
                                      </p:cBhvr>
                                      <p:tavLst>
                                        <p:tav tm="0">
                                          <p:val>
                                            <p:strVal val="0-#ppt_w/2"/>
                                          </p:val>
                                        </p:tav>
                                        <p:tav tm="100000">
                                          <p:val>
                                            <p:strVal val="#ppt_x"/>
                                          </p:val>
                                        </p:tav>
                                      </p:tavLst>
                                    </p:anim>
                                    <p:anim calcmode="lin" valueType="num">
                                      <p:cBhvr additive="base">
                                        <p:cTn id="14" dur="500" fill="hold"/>
                                        <p:tgtEl>
                                          <p:spTgt spid="53260"/>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53257"/>
                                        </p:tgtEl>
                                        <p:attrNameLst>
                                          <p:attrName>style.visibility</p:attrName>
                                        </p:attrNameLst>
                                      </p:cBhvr>
                                      <p:to>
                                        <p:strVal val="visible"/>
                                      </p:to>
                                    </p:set>
                                    <p:anim calcmode="lin" valueType="num">
                                      <p:cBhvr additive="base">
                                        <p:cTn id="18" dur="500" fill="hold"/>
                                        <p:tgtEl>
                                          <p:spTgt spid="53257"/>
                                        </p:tgtEl>
                                        <p:attrNameLst>
                                          <p:attrName>ppt_x</p:attrName>
                                        </p:attrNameLst>
                                      </p:cBhvr>
                                      <p:tavLst>
                                        <p:tav tm="0">
                                          <p:val>
                                            <p:strVal val="0-#ppt_w/2"/>
                                          </p:val>
                                        </p:tav>
                                        <p:tav tm="100000">
                                          <p:val>
                                            <p:strVal val="#ppt_x"/>
                                          </p:val>
                                        </p:tav>
                                      </p:tavLst>
                                    </p:anim>
                                    <p:anim calcmode="lin" valueType="num">
                                      <p:cBhvr additive="base">
                                        <p:cTn id="19" dur="500" fill="hold"/>
                                        <p:tgtEl>
                                          <p:spTgt spid="53257"/>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nodePh="1">
                                  <p:stCondLst>
                                    <p:cond delay="0"/>
                                  </p:stCondLst>
                                  <p:endCondLst>
                                    <p:cond evt="begin" delay="0">
                                      <p:tn val="21"/>
                                    </p:cond>
                                  </p:endCondLst>
                                  <p:childTnLst>
                                    <p:set>
                                      <p:cBhvr>
                                        <p:cTn id="22" dur="1" fill="hold">
                                          <p:stCondLst>
                                            <p:cond delay="0"/>
                                          </p:stCondLst>
                                        </p:cTn>
                                        <p:tgtEl>
                                          <p:spTgt spid="53252"/>
                                        </p:tgtEl>
                                        <p:attrNameLst>
                                          <p:attrName>style.visibility</p:attrName>
                                        </p:attrNameLst>
                                      </p:cBhvr>
                                      <p:to>
                                        <p:strVal val="visible"/>
                                      </p:to>
                                    </p:set>
                                    <p:anim calcmode="lin" valueType="num">
                                      <p:cBhvr additive="base">
                                        <p:cTn id="23" dur="500" fill="hold"/>
                                        <p:tgtEl>
                                          <p:spTgt spid="53252"/>
                                        </p:tgtEl>
                                        <p:attrNameLst>
                                          <p:attrName>ppt_x</p:attrName>
                                        </p:attrNameLst>
                                      </p:cBhvr>
                                      <p:tavLst>
                                        <p:tav tm="0">
                                          <p:val>
                                            <p:strVal val="0-#ppt_w/2"/>
                                          </p:val>
                                        </p:tav>
                                        <p:tav tm="100000">
                                          <p:val>
                                            <p:strVal val="#ppt_x"/>
                                          </p:val>
                                        </p:tav>
                                      </p:tavLst>
                                    </p:anim>
                                    <p:anim calcmode="lin" valueType="num">
                                      <p:cBhvr additive="base">
                                        <p:cTn id="24" dur="500" fill="hold"/>
                                        <p:tgtEl>
                                          <p:spTgt spid="53252"/>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53256"/>
                                        </p:tgtEl>
                                        <p:attrNameLst>
                                          <p:attrName>style.visibility</p:attrName>
                                        </p:attrNameLst>
                                      </p:cBhvr>
                                      <p:to>
                                        <p:strVal val="visible"/>
                                      </p:to>
                                    </p:set>
                                    <p:anim calcmode="lin" valueType="num">
                                      <p:cBhvr additive="base">
                                        <p:cTn id="28" dur="500" fill="hold"/>
                                        <p:tgtEl>
                                          <p:spTgt spid="53256"/>
                                        </p:tgtEl>
                                        <p:attrNameLst>
                                          <p:attrName>ppt_x</p:attrName>
                                        </p:attrNameLst>
                                      </p:cBhvr>
                                      <p:tavLst>
                                        <p:tav tm="0">
                                          <p:val>
                                            <p:strVal val="0-#ppt_w/2"/>
                                          </p:val>
                                        </p:tav>
                                        <p:tav tm="100000">
                                          <p:val>
                                            <p:strVal val="#ppt_x"/>
                                          </p:val>
                                        </p:tav>
                                      </p:tavLst>
                                    </p:anim>
                                    <p:anim calcmode="lin" valueType="num">
                                      <p:cBhvr additive="base">
                                        <p:cTn id="29" dur="500" fill="hold"/>
                                        <p:tgtEl>
                                          <p:spTgt spid="53256"/>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53259"/>
                                        </p:tgtEl>
                                        <p:attrNameLst>
                                          <p:attrName>style.visibility</p:attrName>
                                        </p:attrNameLst>
                                      </p:cBhvr>
                                      <p:to>
                                        <p:strVal val="visible"/>
                                      </p:to>
                                    </p:set>
                                    <p:anim calcmode="lin" valueType="num">
                                      <p:cBhvr additive="base">
                                        <p:cTn id="33" dur="500" fill="hold"/>
                                        <p:tgtEl>
                                          <p:spTgt spid="53259"/>
                                        </p:tgtEl>
                                        <p:attrNameLst>
                                          <p:attrName>ppt_x</p:attrName>
                                        </p:attrNameLst>
                                      </p:cBhvr>
                                      <p:tavLst>
                                        <p:tav tm="0">
                                          <p:val>
                                            <p:strVal val="0-#ppt_w/2"/>
                                          </p:val>
                                        </p:tav>
                                        <p:tav tm="100000">
                                          <p:val>
                                            <p:strVal val="#ppt_x"/>
                                          </p:val>
                                        </p:tav>
                                      </p:tavLst>
                                    </p:anim>
                                    <p:anim calcmode="lin" valueType="num">
                                      <p:cBhvr additive="base">
                                        <p:cTn id="34" dur="500" fill="hold"/>
                                        <p:tgtEl>
                                          <p:spTgt spid="532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utoUpdateAnimBg="0"/>
      <p:bldP spid="53256" grpId="0" animBg="1"/>
      <p:bldP spid="53257" grpId="0" autoUpdateAnimBg="0"/>
      <p:bldP spid="53258" grpId="0" autoUpdateAnimBg="0"/>
      <p:bldP spid="53259" grpId="0" animBg="1"/>
      <p:bldP spid="5326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71600" y="914400"/>
            <a:ext cx="7086600" cy="1143000"/>
          </a:xfrm>
        </p:spPr>
        <p:txBody>
          <a:bodyPr/>
          <a:lstStyle/>
          <a:p>
            <a:pPr eaLnBrk="1" hangingPunct="1"/>
            <a:r>
              <a:rPr lang="en-US" smtClean="0"/>
              <a:t>What words do you put in Parenthetical Citations?</a:t>
            </a:r>
          </a:p>
        </p:txBody>
      </p:sp>
      <p:sp>
        <p:nvSpPr>
          <p:cNvPr id="55299" name="Text Box 3"/>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endParaRPr lang="en-US" sz="2800">
              <a:latin typeface="Tahoma" pitchFamily="34" charset="0"/>
            </a:endParaRPr>
          </a:p>
          <a:p>
            <a:pPr>
              <a:spcBef>
                <a:spcPct val="50000"/>
              </a:spcBef>
            </a:pPr>
            <a:endParaRPr lang="en-US"/>
          </a:p>
        </p:txBody>
      </p:sp>
      <p:sp>
        <p:nvSpPr>
          <p:cNvPr id="27652" name="Line 4"/>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7653" name="Rectangle 5"/>
          <p:cNvSpPr>
            <a:spLocks noGrp="1" noChangeArrowheads="1"/>
          </p:cNvSpPr>
          <p:nvPr>
            <p:ph type="body" idx="1"/>
          </p:nvPr>
        </p:nvSpPr>
        <p:spPr>
          <a:xfrm>
            <a:off x="1143000" y="2133600"/>
            <a:ext cx="7010400" cy="1905000"/>
          </a:xfrm>
          <a:solidFill>
            <a:schemeClr val="tx1"/>
          </a:solidFill>
        </p:spPr>
        <p:txBody>
          <a:bodyPr/>
          <a:lstStyle/>
          <a:p>
            <a:pPr algn="ctr" eaLnBrk="1" hangingPunct="1">
              <a:lnSpc>
                <a:spcPct val="200000"/>
              </a:lnSpc>
              <a:spcBef>
                <a:spcPct val="0"/>
              </a:spcBef>
              <a:buFont typeface="Wingdings" pitchFamily="2" charset="2"/>
              <a:buNone/>
            </a:pPr>
            <a:r>
              <a:rPr lang="en-US" sz="1800" smtClean="0">
                <a:solidFill>
                  <a:schemeClr val="bg1"/>
                </a:solidFill>
              </a:rPr>
              <a:t>Works Cited</a:t>
            </a:r>
          </a:p>
          <a:p>
            <a:pPr eaLnBrk="1" hangingPunct="1">
              <a:lnSpc>
                <a:spcPct val="200000"/>
              </a:lnSpc>
              <a:spcBef>
                <a:spcPct val="0"/>
              </a:spcBef>
              <a:buFont typeface="Wingdings" pitchFamily="2" charset="2"/>
              <a:buNone/>
            </a:pPr>
            <a:r>
              <a:rPr lang="en-US" sz="1800" smtClean="0">
                <a:solidFill>
                  <a:schemeClr val="bg1"/>
                </a:solidFill>
              </a:rPr>
              <a:t>Smith, Carol and Jones, Martha. </a:t>
            </a:r>
            <a:r>
              <a:rPr lang="en-US" sz="1800" i="1" smtClean="0">
                <a:solidFill>
                  <a:schemeClr val="bg1"/>
                </a:solidFill>
              </a:rPr>
              <a:t>Funny Things. </a:t>
            </a:r>
            <a:r>
              <a:rPr lang="en-US" sz="1800" smtClean="0">
                <a:solidFill>
                  <a:schemeClr val="bg1"/>
                </a:solidFill>
              </a:rPr>
              <a:t>New York: 	Zondervan, 1995.</a:t>
            </a:r>
          </a:p>
        </p:txBody>
      </p:sp>
      <p:sp>
        <p:nvSpPr>
          <p:cNvPr id="55302" name="Line 6"/>
          <p:cNvSpPr>
            <a:spLocks noChangeShapeType="1"/>
          </p:cNvSpPr>
          <p:nvPr/>
        </p:nvSpPr>
        <p:spPr bwMode="auto">
          <a:xfrm flipV="1">
            <a:off x="1752600" y="22098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5303" name="Text Box 7"/>
          <p:cNvSpPr txBox="1">
            <a:spLocks noChangeArrowheads="1"/>
          </p:cNvSpPr>
          <p:nvPr/>
        </p:nvSpPr>
        <p:spPr bwMode="auto">
          <a:xfrm>
            <a:off x="990600" y="5791200"/>
            <a:ext cx="7772400" cy="519113"/>
          </a:xfrm>
          <a:prstGeom prst="rect">
            <a:avLst/>
          </a:prstGeom>
          <a:noFill/>
          <a:ln w="9525">
            <a:noFill/>
            <a:miter lim="800000"/>
            <a:headEnd/>
            <a:tailEnd/>
          </a:ln>
          <a:effectLst/>
        </p:spPr>
        <p:txBody>
          <a:bodyPr>
            <a:spAutoFit/>
          </a:bodyPr>
          <a:lstStyle/>
          <a:p>
            <a:pPr>
              <a:spcBef>
                <a:spcPct val="50000"/>
              </a:spcBef>
            </a:pPr>
            <a:r>
              <a:rPr lang="en-US" sz="2800"/>
              <a:t>…words of your quote” (Smith and Jones 24).</a:t>
            </a:r>
          </a:p>
        </p:txBody>
      </p:sp>
      <p:sp>
        <p:nvSpPr>
          <p:cNvPr id="55304" name="Text Box 8"/>
          <p:cNvSpPr txBox="1">
            <a:spLocks noChangeArrowheads="1"/>
          </p:cNvSpPr>
          <p:nvPr/>
        </p:nvSpPr>
        <p:spPr bwMode="auto">
          <a:xfrm>
            <a:off x="914400" y="4419600"/>
            <a:ext cx="7239000" cy="946150"/>
          </a:xfrm>
          <a:prstGeom prst="rect">
            <a:avLst/>
          </a:prstGeom>
          <a:noFill/>
          <a:ln w="9525">
            <a:noFill/>
            <a:miter lim="800000"/>
            <a:headEnd/>
            <a:tailEnd/>
          </a:ln>
          <a:effectLst/>
        </p:spPr>
        <p:txBody>
          <a:bodyPr>
            <a:spAutoFit/>
          </a:bodyPr>
          <a:lstStyle/>
          <a:p>
            <a:pPr>
              <a:spcBef>
                <a:spcPct val="50000"/>
              </a:spcBef>
            </a:pPr>
            <a:r>
              <a:rPr lang="en-US" sz="2800"/>
              <a:t>When there is more than one author, use the last name for each person:</a:t>
            </a:r>
          </a:p>
        </p:txBody>
      </p:sp>
      <p:sp>
        <p:nvSpPr>
          <p:cNvPr id="55305" name="Line 9"/>
          <p:cNvSpPr>
            <a:spLocks noChangeShapeType="1"/>
          </p:cNvSpPr>
          <p:nvPr/>
        </p:nvSpPr>
        <p:spPr bwMode="auto">
          <a:xfrm flipV="1">
            <a:off x="5638800" y="51054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5306" name="Line 10"/>
          <p:cNvSpPr>
            <a:spLocks noChangeShapeType="1"/>
          </p:cNvSpPr>
          <p:nvPr/>
        </p:nvSpPr>
        <p:spPr bwMode="auto">
          <a:xfrm flipV="1">
            <a:off x="3276600" y="22098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5307" name="Line 11"/>
          <p:cNvSpPr>
            <a:spLocks noChangeShapeType="1"/>
          </p:cNvSpPr>
          <p:nvPr/>
        </p:nvSpPr>
        <p:spPr bwMode="auto">
          <a:xfrm flipV="1">
            <a:off x="7315200" y="51816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5308" name="Rectangle 12"/>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5304"/>
                                        </p:tgtEl>
                                        <p:attrNameLst>
                                          <p:attrName>style.visibility</p:attrName>
                                        </p:attrNameLst>
                                      </p:cBhvr>
                                      <p:to>
                                        <p:strVal val="visible"/>
                                      </p:to>
                                    </p:set>
                                    <p:anim calcmode="lin" valueType="num">
                                      <p:cBhvr additive="base">
                                        <p:cTn id="7" dur="500" fill="hold"/>
                                        <p:tgtEl>
                                          <p:spTgt spid="55304"/>
                                        </p:tgtEl>
                                        <p:attrNameLst>
                                          <p:attrName>ppt_x</p:attrName>
                                        </p:attrNameLst>
                                      </p:cBhvr>
                                      <p:tavLst>
                                        <p:tav tm="0">
                                          <p:val>
                                            <p:strVal val="0-#ppt_w/2"/>
                                          </p:val>
                                        </p:tav>
                                        <p:tav tm="100000">
                                          <p:val>
                                            <p:strVal val="#ppt_x"/>
                                          </p:val>
                                        </p:tav>
                                      </p:tavLst>
                                    </p:anim>
                                    <p:anim calcmode="lin" valueType="num">
                                      <p:cBhvr additive="base">
                                        <p:cTn id="8" dur="500" fill="hold"/>
                                        <p:tgtEl>
                                          <p:spTgt spid="553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308"/>
                                        </p:tgtEl>
                                        <p:attrNameLst>
                                          <p:attrName>style.visibility</p:attrName>
                                        </p:attrNameLst>
                                      </p:cBhvr>
                                      <p:to>
                                        <p:strVal val="visible"/>
                                      </p:to>
                                    </p:set>
                                    <p:anim calcmode="lin" valueType="num">
                                      <p:cBhvr additive="base">
                                        <p:cTn id="13" dur="500" fill="hold"/>
                                        <p:tgtEl>
                                          <p:spTgt spid="55308"/>
                                        </p:tgtEl>
                                        <p:attrNameLst>
                                          <p:attrName>ppt_x</p:attrName>
                                        </p:attrNameLst>
                                      </p:cBhvr>
                                      <p:tavLst>
                                        <p:tav tm="0">
                                          <p:val>
                                            <p:strVal val="0-#ppt_w/2"/>
                                          </p:val>
                                        </p:tav>
                                        <p:tav tm="100000">
                                          <p:val>
                                            <p:strVal val="#ppt_x"/>
                                          </p:val>
                                        </p:tav>
                                      </p:tavLst>
                                    </p:anim>
                                    <p:anim calcmode="lin" valueType="num">
                                      <p:cBhvr additive="base">
                                        <p:cTn id="14" dur="500" fill="hold"/>
                                        <p:tgtEl>
                                          <p:spTgt spid="55308"/>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55303"/>
                                        </p:tgtEl>
                                        <p:attrNameLst>
                                          <p:attrName>style.visibility</p:attrName>
                                        </p:attrNameLst>
                                      </p:cBhvr>
                                      <p:to>
                                        <p:strVal val="visible"/>
                                      </p:to>
                                    </p:set>
                                    <p:anim calcmode="lin" valueType="num">
                                      <p:cBhvr additive="base">
                                        <p:cTn id="18" dur="500" fill="hold"/>
                                        <p:tgtEl>
                                          <p:spTgt spid="55303"/>
                                        </p:tgtEl>
                                        <p:attrNameLst>
                                          <p:attrName>ppt_x</p:attrName>
                                        </p:attrNameLst>
                                      </p:cBhvr>
                                      <p:tavLst>
                                        <p:tav tm="0">
                                          <p:val>
                                            <p:strVal val="0-#ppt_w/2"/>
                                          </p:val>
                                        </p:tav>
                                        <p:tav tm="100000">
                                          <p:val>
                                            <p:strVal val="#ppt_x"/>
                                          </p:val>
                                        </p:tav>
                                      </p:tavLst>
                                    </p:anim>
                                    <p:anim calcmode="lin" valueType="num">
                                      <p:cBhvr additive="base">
                                        <p:cTn id="19" dur="500" fill="hold"/>
                                        <p:tgtEl>
                                          <p:spTgt spid="55303"/>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nodePh="1">
                                  <p:stCondLst>
                                    <p:cond delay="0"/>
                                  </p:stCondLst>
                                  <p:endCondLst>
                                    <p:cond evt="begin" delay="0">
                                      <p:tn val="21"/>
                                    </p:cond>
                                  </p:endCondLst>
                                  <p:childTnLst>
                                    <p:set>
                                      <p:cBhvr>
                                        <p:cTn id="22" dur="1" fill="hold">
                                          <p:stCondLst>
                                            <p:cond delay="0"/>
                                          </p:stCondLst>
                                        </p:cTn>
                                        <p:tgtEl>
                                          <p:spTgt spid="55299"/>
                                        </p:tgtEl>
                                        <p:attrNameLst>
                                          <p:attrName>style.visibility</p:attrName>
                                        </p:attrNameLst>
                                      </p:cBhvr>
                                      <p:to>
                                        <p:strVal val="visible"/>
                                      </p:to>
                                    </p:set>
                                    <p:anim calcmode="lin" valueType="num">
                                      <p:cBhvr additive="base">
                                        <p:cTn id="23" dur="500" fill="hold"/>
                                        <p:tgtEl>
                                          <p:spTgt spid="55299"/>
                                        </p:tgtEl>
                                        <p:attrNameLst>
                                          <p:attrName>ppt_x</p:attrName>
                                        </p:attrNameLst>
                                      </p:cBhvr>
                                      <p:tavLst>
                                        <p:tav tm="0">
                                          <p:val>
                                            <p:strVal val="0-#ppt_w/2"/>
                                          </p:val>
                                        </p:tav>
                                        <p:tav tm="100000">
                                          <p:val>
                                            <p:strVal val="#ppt_x"/>
                                          </p:val>
                                        </p:tav>
                                      </p:tavLst>
                                    </p:anim>
                                    <p:anim calcmode="lin" valueType="num">
                                      <p:cBhvr additive="base">
                                        <p:cTn id="24" dur="500" fill="hold"/>
                                        <p:tgtEl>
                                          <p:spTgt spid="55299"/>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55302"/>
                                        </p:tgtEl>
                                        <p:attrNameLst>
                                          <p:attrName>style.visibility</p:attrName>
                                        </p:attrNameLst>
                                      </p:cBhvr>
                                      <p:to>
                                        <p:strVal val="visible"/>
                                      </p:to>
                                    </p:set>
                                    <p:anim calcmode="lin" valueType="num">
                                      <p:cBhvr additive="base">
                                        <p:cTn id="28" dur="500" fill="hold"/>
                                        <p:tgtEl>
                                          <p:spTgt spid="55302"/>
                                        </p:tgtEl>
                                        <p:attrNameLst>
                                          <p:attrName>ppt_x</p:attrName>
                                        </p:attrNameLst>
                                      </p:cBhvr>
                                      <p:tavLst>
                                        <p:tav tm="0">
                                          <p:val>
                                            <p:strVal val="0-#ppt_w/2"/>
                                          </p:val>
                                        </p:tav>
                                        <p:tav tm="100000">
                                          <p:val>
                                            <p:strVal val="#ppt_x"/>
                                          </p:val>
                                        </p:tav>
                                      </p:tavLst>
                                    </p:anim>
                                    <p:anim calcmode="lin" valueType="num">
                                      <p:cBhvr additive="base">
                                        <p:cTn id="29" dur="500" fill="hold"/>
                                        <p:tgtEl>
                                          <p:spTgt spid="55302"/>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55306"/>
                                        </p:tgtEl>
                                        <p:attrNameLst>
                                          <p:attrName>style.visibility</p:attrName>
                                        </p:attrNameLst>
                                      </p:cBhvr>
                                      <p:to>
                                        <p:strVal val="visible"/>
                                      </p:to>
                                    </p:set>
                                    <p:anim calcmode="lin" valueType="num">
                                      <p:cBhvr additive="base">
                                        <p:cTn id="33" dur="500" fill="hold"/>
                                        <p:tgtEl>
                                          <p:spTgt spid="55306"/>
                                        </p:tgtEl>
                                        <p:attrNameLst>
                                          <p:attrName>ppt_x</p:attrName>
                                        </p:attrNameLst>
                                      </p:cBhvr>
                                      <p:tavLst>
                                        <p:tav tm="0">
                                          <p:val>
                                            <p:strVal val="0-#ppt_w/2"/>
                                          </p:val>
                                        </p:tav>
                                        <p:tav tm="100000">
                                          <p:val>
                                            <p:strVal val="#ppt_x"/>
                                          </p:val>
                                        </p:tav>
                                      </p:tavLst>
                                    </p:anim>
                                    <p:anim calcmode="lin" valueType="num">
                                      <p:cBhvr additive="base">
                                        <p:cTn id="34" dur="500" fill="hold"/>
                                        <p:tgtEl>
                                          <p:spTgt spid="55306"/>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2500"/>
                            </p:stCondLst>
                            <p:childTnLst>
                              <p:par>
                                <p:cTn id="36" presetID="2" presetClass="entr" presetSubtype="8" fill="hold" grpId="0" nodeType="afterEffect">
                                  <p:stCondLst>
                                    <p:cond delay="0"/>
                                  </p:stCondLst>
                                  <p:childTnLst>
                                    <p:set>
                                      <p:cBhvr>
                                        <p:cTn id="37" dur="1" fill="hold">
                                          <p:stCondLst>
                                            <p:cond delay="0"/>
                                          </p:stCondLst>
                                        </p:cTn>
                                        <p:tgtEl>
                                          <p:spTgt spid="55305"/>
                                        </p:tgtEl>
                                        <p:attrNameLst>
                                          <p:attrName>style.visibility</p:attrName>
                                        </p:attrNameLst>
                                      </p:cBhvr>
                                      <p:to>
                                        <p:strVal val="visible"/>
                                      </p:to>
                                    </p:set>
                                    <p:anim calcmode="lin" valueType="num">
                                      <p:cBhvr additive="base">
                                        <p:cTn id="38" dur="500" fill="hold"/>
                                        <p:tgtEl>
                                          <p:spTgt spid="55305"/>
                                        </p:tgtEl>
                                        <p:attrNameLst>
                                          <p:attrName>ppt_x</p:attrName>
                                        </p:attrNameLst>
                                      </p:cBhvr>
                                      <p:tavLst>
                                        <p:tav tm="0">
                                          <p:val>
                                            <p:strVal val="0-#ppt_w/2"/>
                                          </p:val>
                                        </p:tav>
                                        <p:tav tm="100000">
                                          <p:val>
                                            <p:strVal val="#ppt_x"/>
                                          </p:val>
                                        </p:tav>
                                      </p:tavLst>
                                    </p:anim>
                                    <p:anim calcmode="lin" valueType="num">
                                      <p:cBhvr additive="base">
                                        <p:cTn id="39" dur="500" fill="hold"/>
                                        <p:tgtEl>
                                          <p:spTgt spid="55305"/>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3000"/>
                            </p:stCondLst>
                            <p:childTnLst>
                              <p:par>
                                <p:cTn id="41" presetID="2" presetClass="entr" presetSubtype="8" fill="hold" grpId="0" nodeType="afterEffect">
                                  <p:stCondLst>
                                    <p:cond delay="0"/>
                                  </p:stCondLst>
                                  <p:childTnLst>
                                    <p:set>
                                      <p:cBhvr>
                                        <p:cTn id="42" dur="1" fill="hold">
                                          <p:stCondLst>
                                            <p:cond delay="0"/>
                                          </p:stCondLst>
                                        </p:cTn>
                                        <p:tgtEl>
                                          <p:spTgt spid="55307"/>
                                        </p:tgtEl>
                                        <p:attrNameLst>
                                          <p:attrName>style.visibility</p:attrName>
                                        </p:attrNameLst>
                                      </p:cBhvr>
                                      <p:to>
                                        <p:strVal val="visible"/>
                                      </p:to>
                                    </p:set>
                                    <p:anim calcmode="lin" valueType="num">
                                      <p:cBhvr additive="base">
                                        <p:cTn id="43" dur="500" fill="hold"/>
                                        <p:tgtEl>
                                          <p:spTgt spid="55307"/>
                                        </p:tgtEl>
                                        <p:attrNameLst>
                                          <p:attrName>ppt_x</p:attrName>
                                        </p:attrNameLst>
                                      </p:cBhvr>
                                      <p:tavLst>
                                        <p:tav tm="0">
                                          <p:val>
                                            <p:strVal val="0-#ppt_w/2"/>
                                          </p:val>
                                        </p:tav>
                                        <p:tav tm="100000">
                                          <p:val>
                                            <p:strVal val="#ppt_x"/>
                                          </p:val>
                                        </p:tav>
                                      </p:tavLst>
                                    </p:anim>
                                    <p:anim calcmode="lin" valueType="num">
                                      <p:cBhvr additive="base">
                                        <p:cTn id="44" dur="500" fill="hold"/>
                                        <p:tgtEl>
                                          <p:spTgt spid="553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utoUpdateAnimBg="0"/>
      <p:bldP spid="55302" grpId="0" animBg="1"/>
      <p:bldP spid="55303" grpId="0" autoUpdateAnimBg="0"/>
      <p:bldP spid="55304" grpId="0" autoUpdateAnimBg="0"/>
      <p:bldP spid="55305" grpId="0" animBg="1"/>
      <p:bldP spid="55306" grpId="0" animBg="1"/>
      <p:bldP spid="55307" grpId="0" animBg="1"/>
      <p:bldP spid="5530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371600" y="914400"/>
            <a:ext cx="7086600" cy="1143000"/>
          </a:xfrm>
        </p:spPr>
        <p:txBody>
          <a:bodyPr/>
          <a:lstStyle/>
          <a:p>
            <a:pPr eaLnBrk="1" hangingPunct="1"/>
            <a:r>
              <a:rPr lang="en-US" smtClean="0"/>
              <a:t>What words do you put in the Parenthetical Citations?</a:t>
            </a:r>
          </a:p>
        </p:txBody>
      </p:sp>
      <p:sp>
        <p:nvSpPr>
          <p:cNvPr id="56323" name="Text Box 3"/>
          <p:cNvSpPr txBox="1">
            <a:spLocks noChangeArrowheads="1"/>
          </p:cNvSpPr>
          <p:nvPr/>
        </p:nvSpPr>
        <p:spPr bwMode="auto">
          <a:xfrm>
            <a:off x="1219200" y="5791200"/>
            <a:ext cx="7010400" cy="10668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endParaRPr lang="en-US" sz="2800">
              <a:latin typeface="Tahoma" pitchFamily="34" charset="0"/>
            </a:endParaRPr>
          </a:p>
          <a:p>
            <a:pPr>
              <a:spcBef>
                <a:spcPct val="50000"/>
              </a:spcBef>
            </a:pPr>
            <a:endParaRPr lang="en-US"/>
          </a:p>
        </p:txBody>
      </p:sp>
      <p:sp>
        <p:nvSpPr>
          <p:cNvPr id="28676" name="Line 4"/>
          <p:cNvSpPr>
            <a:spLocks noChangeShapeType="1"/>
          </p:cNvSpPr>
          <p:nvPr/>
        </p:nvSpPr>
        <p:spPr bwMode="auto">
          <a:xfrm>
            <a:off x="1219200" y="2057400"/>
            <a:ext cx="6858000" cy="0"/>
          </a:xfrm>
          <a:prstGeom prst="line">
            <a:avLst/>
          </a:prstGeom>
          <a:noFill/>
          <a:ln w="9525">
            <a:solidFill>
              <a:schemeClr val="tx1"/>
            </a:solidFill>
            <a:round/>
            <a:headEnd/>
            <a:tailEnd/>
          </a:ln>
          <a:effectLst/>
        </p:spPr>
        <p:txBody>
          <a:bodyPr/>
          <a:lstStyle/>
          <a:p>
            <a:endParaRPr lang="en-US"/>
          </a:p>
        </p:txBody>
      </p:sp>
      <p:sp>
        <p:nvSpPr>
          <p:cNvPr id="28677" name="Rectangle 5"/>
          <p:cNvSpPr>
            <a:spLocks noGrp="1" noChangeArrowheads="1"/>
          </p:cNvSpPr>
          <p:nvPr>
            <p:ph type="body" idx="1"/>
          </p:nvPr>
        </p:nvSpPr>
        <p:spPr>
          <a:xfrm>
            <a:off x="1143000" y="2133600"/>
            <a:ext cx="7010400" cy="1905000"/>
          </a:xfrm>
          <a:solidFill>
            <a:schemeClr val="tx1"/>
          </a:solidFill>
        </p:spPr>
        <p:txBody>
          <a:bodyPr/>
          <a:lstStyle/>
          <a:p>
            <a:pPr algn="ctr" eaLnBrk="1" hangingPunct="1">
              <a:lnSpc>
                <a:spcPct val="200000"/>
              </a:lnSpc>
              <a:spcBef>
                <a:spcPct val="0"/>
              </a:spcBef>
              <a:buFont typeface="Wingdings" pitchFamily="2" charset="2"/>
              <a:buNone/>
            </a:pPr>
            <a:r>
              <a:rPr lang="en-US" sz="1800" smtClean="0">
                <a:solidFill>
                  <a:schemeClr val="bg1"/>
                </a:solidFill>
              </a:rPr>
              <a:t>Works Cited</a:t>
            </a:r>
          </a:p>
          <a:p>
            <a:pPr eaLnBrk="1" hangingPunct="1">
              <a:lnSpc>
                <a:spcPct val="200000"/>
              </a:lnSpc>
              <a:spcBef>
                <a:spcPct val="0"/>
              </a:spcBef>
              <a:buFont typeface="Wingdings" pitchFamily="2" charset="2"/>
              <a:buNone/>
            </a:pPr>
            <a:r>
              <a:rPr lang="en-US" sz="1800" smtClean="0">
                <a:solidFill>
                  <a:schemeClr val="bg1"/>
                </a:solidFill>
              </a:rPr>
              <a:t>“California’s Cigarette Tax Deters Smokers.” Newsweek 125 (June 	2000): 67-68.</a:t>
            </a:r>
          </a:p>
        </p:txBody>
      </p:sp>
      <p:sp>
        <p:nvSpPr>
          <p:cNvPr id="56326" name="Line 6"/>
          <p:cNvSpPr>
            <a:spLocks noChangeShapeType="1"/>
          </p:cNvSpPr>
          <p:nvPr/>
        </p:nvSpPr>
        <p:spPr bwMode="auto">
          <a:xfrm flipV="1">
            <a:off x="1752600" y="2209800"/>
            <a:ext cx="609600" cy="685800"/>
          </a:xfrm>
          <a:prstGeom prst="line">
            <a:avLst/>
          </a:prstGeom>
          <a:noFill/>
          <a:ln w="57150">
            <a:solidFill>
              <a:srgbClr val="339966"/>
            </a:solidFill>
            <a:round/>
            <a:headEnd type="triangle" w="med" len="med"/>
            <a:tailEnd/>
          </a:ln>
          <a:effectLst/>
        </p:spPr>
        <p:txBody>
          <a:bodyPr/>
          <a:lstStyle/>
          <a:p>
            <a:endParaRPr lang="en-US"/>
          </a:p>
        </p:txBody>
      </p:sp>
      <p:sp>
        <p:nvSpPr>
          <p:cNvPr id="56327" name="Text Box 7"/>
          <p:cNvSpPr txBox="1">
            <a:spLocks noChangeArrowheads="1"/>
          </p:cNvSpPr>
          <p:nvPr/>
        </p:nvSpPr>
        <p:spPr bwMode="auto">
          <a:xfrm>
            <a:off x="990600" y="5791200"/>
            <a:ext cx="8153400" cy="519113"/>
          </a:xfrm>
          <a:prstGeom prst="rect">
            <a:avLst/>
          </a:prstGeom>
          <a:noFill/>
          <a:ln w="9525">
            <a:noFill/>
            <a:miter lim="800000"/>
            <a:headEnd/>
            <a:tailEnd/>
          </a:ln>
          <a:effectLst/>
        </p:spPr>
        <p:txBody>
          <a:bodyPr>
            <a:spAutoFit/>
          </a:bodyPr>
          <a:lstStyle/>
          <a:p>
            <a:pPr>
              <a:spcBef>
                <a:spcPct val="50000"/>
              </a:spcBef>
            </a:pPr>
            <a:r>
              <a:rPr lang="en-US" sz="2800"/>
              <a:t>…the words of your quote” (“California” 67).</a:t>
            </a:r>
          </a:p>
        </p:txBody>
      </p:sp>
      <p:sp>
        <p:nvSpPr>
          <p:cNvPr id="56328" name="Text Box 8"/>
          <p:cNvSpPr txBox="1">
            <a:spLocks noChangeArrowheads="1"/>
          </p:cNvSpPr>
          <p:nvPr/>
        </p:nvSpPr>
        <p:spPr bwMode="auto">
          <a:xfrm>
            <a:off x="914400" y="4267200"/>
            <a:ext cx="7239000" cy="946150"/>
          </a:xfrm>
          <a:prstGeom prst="rect">
            <a:avLst/>
          </a:prstGeom>
          <a:noFill/>
          <a:ln w="9525">
            <a:noFill/>
            <a:miter lim="800000"/>
            <a:headEnd/>
            <a:tailEnd/>
          </a:ln>
          <a:effectLst/>
        </p:spPr>
        <p:txBody>
          <a:bodyPr>
            <a:spAutoFit/>
          </a:bodyPr>
          <a:lstStyle/>
          <a:p>
            <a:pPr>
              <a:spcBef>
                <a:spcPct val="50000"/>
              </a:spcBef>
            </a:pPr>
            <a:r>
              <a:rPr lang="en-US" sz="2800"/>
              <a:t>When there is no author, use just the first word of the title in quotes:</a:t>
            </a:r>
          </a:p>
        </p:txBody>
      </p:sp>
      <p:sp>
        <p:nvSpPr>
          <p:cNvPr id="56329" name="Line 9"/>
          <p:cNvSpPr>
            <a:spLocks noChangeShapeType="1"/>
          </p:cNvSpPr>
          <p:nvPr/>
        </p:nvSpPr>
        <p:spPr bwMode="auto">
          <a:xfrm>
            <a:off x="6172200" y="6248400"/>
            <a:ext cx="457200" cy="609600"/>
          </a:xfrm>
          <a:prstGeom prst="line">
            <a:avLst/>
          </a:prstGeom>
          <a:noFill/>
          <a:ln w="57150">
            <a:solidFill>
              <a:srgbClr val="339966"/>
            </a:solidFill>
            <a:round/>
            <a:headEnd type="triangle" w="med" len="med"/>
            <a:tailEnd/>
          </a:ln>
          <a:effectLst/>
        </p:spPr>
        <p:txBody>
          <a:bodyPr/>
          <a:lstStyle/>
          <a:p>
            <a:endParaRPr lang="en-US"/>
          </a:p>
        </p:txBody>
      </p:sp>
      <p:sp>
        <p:nvSpPr>
          <p:cNvPr id="56332" name="Line 12"/>
          <p:cNvSpPr>
            <a:spLocks noChangeShapeType="1"/>
          </p:cNvSpPr>
          <p:nvPr/>
        </p:nvSpPr>
        <p:spPr bwMode="auto">
          <a:xfrm>
            <a:off x="1371600" y="3276600"/>
            <a:ext cx="838200" cy="0"/>
          </a:xfrm>
          <a:prstGeom prst="line">
            <a:avLst/>
          </a:prstGeom>
          <a:noFill/>
          <a:ln w="57150">
            <a:solidFill>
              <a:srgbClr val="339966"/>
            </a:solidFill>
            <a:round/>
            <a:headEnd/>
            <a:tailEnd/>
          </a:ln>
          <a:effectLst/>
        </p:spPr>
        <p:txBody>
          <a:bodyPr/>
          <a:lstStyle/>
          <a:p>
            <a:endParaRPr lang="en-US"/>
          </a:p>
        </p:txBody>
      </p:sp>
      <p:sp>
        <p:nvSpPr>
          <p:cNvPr id="56333" name="Rectangle 13"/>
          <p:cNvSpPr>
            <a:spLocks noChangeArrowheads="1"/>
          </p:cNvSpPr>
          <p:nvPr/>
        </p:nvSpPr>
        <p:spPr bwMode="auto">
          <a:xfrm>
            <a:off x="914400" y="5638800"/>
            <a:ext cx="7467600" cy="914400"/>
          </a:xfrm>
          <a:prstGeom prst="rect">
            <a:avLst/>
          </a:prstGeom>
          <a:noFill/>
          <a:ln w="9525">
            <a:solidFill>
              <a:srgbClr val="FFFF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6328"/>
                                        </p:tgtEl>
                                        <p:attrNameLst>
                                          <p:attrName>style.visibility</p:attrName>
                                        </p:attrNameLst>
                                      </p:cBhvr>
                                      <p:to>
                                        <p:strVal val="visible"/>
                                      </p:to>
                                    </p:set>
                                    <p:anim calcmode="lin" valueType="num">
                                      <p:cBhvr additive="base">
                                        <p:cTn id="7" dur="500" fill="hold"/>
                                        <p:tgtEl>
                                          <p:spTgt spid="56328"/>
                                        </p:tgtEl>
                                        <p:attrNameLst>
                                          <p:attrName>ppt_x</p:attrName>
                                        </p:attrNameLst>
                                      </p:cBhvr>
                                      <p:tavLst>
                                        <p:tav tm="0">
                                          <p:val>
                                            <p:strVal val="0-#ppt_w/2"/>
                                          </p:val>
                                        </p:tav>
                                        <p:tav tm="100000">
                                          <p:val>
                                            <p:strVal val="#ppt_x"/>
                                          </p:val>
                                        </p:tav>
                                      </p:tavLst>
                                    </p:anim>
                                    <p:anim calcmode="lin" valueType="num">
                                      <p:cBhvr additive="base">
                                        <p:cTn id="8" dur="500" fill="hold"/>
                                        <p:tgtEl>
                                          <p:spTgt spid="563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33"/>
                                        </p:tgtEl>
                                        <p:attrNameLst>
                                          <p:attrName>style.visibility</p:attrName>
                                        </p:attrNameLst>
                                      </p:cBhvr>
                                      <p:to>
                                        <p:strVal val="visible"/>
                                      </p:to>
                                    </p:set>
                                    <p:anim calcmode="lin" valueType="num">
                                      <p:cBhvr additive="base">
                                        <p:cTn id="13" dur="500" fill="hold"/>
                                        <p:tgtEl>
                                          <p:spTgt spid="56333"/>
                                        </p:tgtEl>
                                        <p:attrNameLst>
                                          <p:attrName>ppt_x</p:attrName>
                                        </p:attrNameLst>
                                      </p:cBhvr>
                                      <p:tavLst>
                                        <p:tav tm="0">
                                          <p:val>
                                            <p:strVal val="0-#ppt_w/2"/>
                                          </p:val>
                                        </p:tav>
                                        <p:tav tm="100000">
                                          <p:val>
                                            <p:strVal val="#ppt_x"/>
                                          </p:val>
                                        </p:tav>
                                      </p:tavLst>
                                    </p:anim>
                                    <p:anim calcmode="lin" valueType="num">
                                      <p:cBhvr additive="base">
                                        <p:cTn id="14" dur="500" fill="hold"/>
                                        <p:tgtEl>
                                          <p:spTgt spid="56333"/>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nodePh="1">
                                  <p:stCondLst>
                                    <p:cond delay="0"/>
                                  </p:stCondLst>
                                  <p:endCondLst>
                                    <p:cond evt="begin" delay="0">
                                      <p:tn val="16"/>
                                    </p:cond>
                                  </p:endCondLst>
                                  <p:childTnLst>
                                    <p:set>
                                      <p:cBhvr>
                                        <p:cTn id="17" dur="1" fill="hold">
                                          <p:stCondLst>
                                            <p:cond delay="0"/>
                                          </p:stCondLst>
                                        </p:cTn>
                                        <p:tgtEl>
                                          <p:spTgt spid="56323"/>
                                        </p:tgtEl>
                                        <p:attrNameLst>
                                          <p:attrName>style.visibility</p:attrName>
                                        </p:attrNameLst>
                                      </p:cBhvr>
                                      <p:to>
                                        <p:strVal val="visible"/>
                                      </p:to>
                                    </p:set>
                                    <p:anim calcmode="lin" valueType="num">
                                      <p:cBhvr additive="base">
                                        <p:cTn id="18" dur="500" fill="hold"/>
                                        <p:tgtEl>
                                          <p:spTgt spid="56323"/>
                                        </p:tgtEl>
                                        <p:attrNameLst>
                                          <p:attrName>ppt_x</p:attrName>
                                        </p:attrNameLst>
                                      </p:cBhvr>
                                      <p:tavLst>
                                        <p:tav tm="0">
                                          <p:val>
                                            <p:strVal val="0-#ppt_w/2"/>
                                          </p:val>
                                        </p:tav>
                                        <p:tav tm="100000">
                                          <p:val>
                                            <p:strVal val="#ppt_x"/>
                                          </p:val>
                                        </p:tav>
                                      </p:tavLst>
                                    </p:anim>
                                    <p:anim calcmode="lin" valueType="num">
                                      <p:cBhvr additive="base">
                                        <p:cTn id="19" dur="500" fill="hold"/>
                                        <p:tgtEl>
                                          <p:spTgt spid="56323"/>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p:stCondLst>
                                    <p:cond delay="0"/>
                                  </p:stCondLst>
                                  <p:childTnLst>
                                    <p:set>
                                      <p:cBhvr>
                                        <p:cTn id="22" dur="1" fill="hold">
                                          <p:stCondLst>
                                            <p:cond delay="0"/>
                                          </p:stCondLst>
                                        </p:cTn>
                                        <p:tgtEl>
                                          <p:spTgt spid="56327"/>
                                        </p:tgtEl>
                                        <p:attrNameLst>
                                          <p:attrName>style.visibility</p:attrName>
                                        </p:attrNameLst>
                                      </p:cBhvr>
                                      <p:to>
                                        <p:strVal val="visible"/>
                                      </p:to>
                                    </p:set>
                                    <p:anim calcmode="lin" valueType="num">
                                      <p:cBhvr additive="base">
                                        <p:cTn id="23" dur="500" fill="hold"/>
                                        <p:tgtEl>
                                          <p:spTgt spid="56327"/>
                                        </p:tgtEl>
                                        <p:attrNameLst>
                                          <p:attrName>ppt_x</p:attrName>
                                        </p:attrNameLst>
                                      </p:cBhvr>
                                      <p:tavLst>
                                        <p:tav tm="0">
                                          <p:val>
                                            <p:strVal val="0-#ppt_w/2"/>
                                          </p:val>
                                        </p:tav>
                                        <p:tav tm="100000">
                                          <p:val>
                                            <p:strVal val="#ppt_x"/>
                                          </p:val>
                                        </p:tav>
                                      </p:tavLst>
                                    </p:anim>
                                    <p:anim calcmode="lin" valueType="num">
                                      <p:cBhvr additive="base">
                                        <p:cTn id="24" dur="500" fill="hold"/>
                                        <p:tgtEl>
                                          <p:spTgt spid="56327"/>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56326"/>
                                        </p:tgtEl>
                                        <p:attrNameLst>
                                          <p:attrName>style.visibility</p:attrName>
                                        </p:attrNameLst>
                                      </p:cBhvr>
                                      <p:to>
                                        <p:strVal val="visible"/>
                                      </p:to>
                                    </p:set>
                                    <p:anim calcmode="lin" valueType="num">
                                      <p:cBhvr additive="base">
                                        <p:cTn id="28" dur="500" fill="hold"/>
                                        <p:tgtEl>
                                          <p:spTgt spid="56326"/>
                                        </p:tgtEl>
                                        <p:attrNameLst>
                                          <p:attrName>ppt_x</p:attrName>
                                        </p:attrNameLst>
                                      </p:cBhvr>
                                      <p:tavLst>
                                        <p:tav tm="0">
                                          <p:val>
                                            <p:strVal val="0-#ppt_w/2"/>
                                          </p:val>
                                        </p:tav>
                                        <p:tav tm="100000">
                                          <p:val>
                                            <p:strVal val="#ppt_x"/>
                                          </p:val>
                                        </p:tav>
                                      </p:tavLst>
                                    </p:anim>
                                    <p:anim calcmode="lin" valueType="num">
                                      <p:cBhvr additive="base">
                                        <p:cTn id="29" dur="500" fill="hold"/>
                                        <p:tgtEl>
                                          <p:spTgt spid="56326"/>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56332"/>
                                        </p:tgtEl>
                                        <p:attrNameLst>
                                          <p:attrName>style.visibility</p:attrName>
                                        </p:attrNameLst>
                                      </p:cBhvr>
                                      <p:to>
                                        <p:strVal val="visible"/>
                                      </p:to>
                                    </p:set>
                                    <p:anim calcmode="lin" valueType="num">
                                      <p:cBhvr additive="base">
                                        <p:cTn id="33" dur="500" fill="hold"/>
                                        <p:tgtEl>
                                          <p:spTgt spid="56332"/>
                                        </p:tgtEl>
                                        <p:attrNameLst>
                                          <p:attrName>ppt_x</p:attrName>
                                        </p:attrNameLst>
                                      </p:cBhvr>
                                      <p:tavLst>
                                        <p:tav tm="0">
                                          <p:val>
                                            <p:strVal val="0-#ppt_w/2"/>
                                          </p:val>
                                        </p:tav>
                                        <p:tav tm="100000">
                                          <p:val>
                                            <p:strVal val="#ppt_x"/>
                                          </p:val>
                                        </p:tav>
                                      </p:tavLst>
                                    </p:anim>
                                    <p:anim calcmode="lin" valueType="num">
                                      <p:cBhvr additive="base">
                                        <p:cTn id="34" dur="500" fill="hold"/>
                                        <p:tgtEl>
                                          <p:spTgt spid="56332"/>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2500"/>
                            </p:stCondLst>
                            <p:childTnLst>
                              <p:par>
                                <p:cTn id="36" presetID="2" presetClass="entr" presetSubtype="8" fill="hold" grpId="0" nodeType="afterEffect">
                                  <p:stCondLst>
                                    <p:cond delay="0"/>
                                  </p:stCondLst>
                                  <p:childTnLst>
                                    <p:set>
                                      <p:cBhvr>
                                        <p:cTn id="37" dur="1" fill="hold">
                                          <p:stCondLst>
                                            <p:cond delay="0"/>
                                          </p:stCondLst>
                                        </p:cTn>
                                        <p:tgtEl>
                                          <p:spTgt spid="56329"/>
                                        </p:tgtEl>
                                        <p:attrNameLst>
                                          <p:attrName>style.visibility</p:attrName>
                                        </p:attrNameLst>
                                      </p:cBhvr>
                                      <p:to>
                                        <p:strVal val="visible"/>
                                      </p:to>
                                    </p:set>
                                    <p:anim calcmode="lin" valueType="num">
                                      <p:cBhvr additive="base">
                                        <p:cTn id="38" dur="500" fill="hold"/>
                                        <p:tgtEl>
                                          <p:spTgt spid="56329"/>
                                        </p:tgtEl>
                                        <p:attrNameLst>
                                          <p:attrName>ppt_x</p:attrName>
                                        </p:attrNameLst>
                                      </p:cBhvr>
                                      <p:tavLst>
                                        <p:tav tm="0">
                                          <p:val>
                                            <p:strVal val="0-#ppt_w/2"/>
                                          </p:val>
                                        </p:tav>
                                        <p:tav tm="100000">
                                          <p:val>
                                            <p:strVal val="#ppt_x"/>
                                          </p:val>
                                        </p:tav>
                                      </p:tavLst>
                                    </p:anim>
                                    <p:anim calcmode="lin" valueType="num">
                                      <p:cBhvr additive="base">
                                        <p:cTn id="39" dur="500" fill="hold"/>
                                        <p:tgtEl>
                                          <p:spTgt spid="563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utoUpdateAnimBg="0"/>
      <p:bldP spid="56326" grpId="0" animBg="1"/>
      <p:bldP spid="56327" grpId="0" autoUpdateAnimBg="0"/>
      <p:bldP spid="56328" grpId="0" autoUpdateAnimBg="0"/>
      <p:bldP spid="56329" grpId="0" animBg="1"/>
      <p:bldP spid="56332" grpId="0" animBg="1"/>
      <p:bldP spid="56333"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676400" y="1981200"/>
            <a:ext cx="5334000" cy="3352800"/>
          </a:xfrm>
        </p:spPr>
        <p:txBody>
          <a:bodyPr/>
          <a:lstStyle/>
          <a:p>
            <a:pPr algn="ctr" eaLnBrk="1" hangingPunct="1"/>
            <a:r>
              <a:rPr lang="en-US" smtClean="0"/>
              <a:t>Researching </a:t>
            </a:r>
            <a:br>
              <a:rPr lang="en-US" smtClean="0"/>
            </a:br>
            <a:r>
              <a:rPr lang="en-US" smtClean="0"/>
              <a:t>your topic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wipe(up)">
                                      <p:cBhvr>
                                        <p:cTn id="7" dur="500"/>
                                        <p:tgtEl>
                                          <p:spTgt spid="6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95400" y="685800"/>
            <a:ext cx="7086600" cy="1143000"/>
          </a:xfrm>
        </p:spPr>
        <p:txBody>
          <a:bodyPr/>
          <a:lstStyle/>
          <a:p>
            <a:pPr eaLnBrk="1" hangingPunct="1"/>
            <a:r>
              <a:rPr lang="en-US" smtClean="0"/>
              <a:t>Researching the Internet</a:t>
            </a:r>
          </a:p>
        </p:txBody>
      </p:sp>
      <p:sp>
        <p:nvSpPr>
          <p:cNvPr id="75779" name="Rectangle 3"/>
          <p:cNvSpPr>
            <a:spLocks noGrp="1" noChangeArrowheads="1"/>
          </p:cNvSpPr>
          <p:nvPr>
            <p:ph type="body" idx="1"/>
          </p:nvPr>
        </p:nvSpPr>
        <p:spPr>
          <a:xfrm>
            <a:off x="1295400" y="1905000"/>
            <a:ext cx="7391400" cy="4267200"/>
          </a:xfrm>
        </p:spPr>
        <p:txBody>
          <a:bodyPr/>
          <a:lstStyle/>
          <a:p>
            <a:pPr eaLnBrk="1" hangingPunct="1">
              <a:spcBef>
                <a:spcPct val="75000"/>
              </a:spcBef>
            </a:pPr>
            <a:r>
              <a:rPr lang="en-US" smtClean="0"/>
              <a:t>Use search engines to your advantage.</a:t>
            </a:r>
          </a:p>
          <a:p>
            <a:pPr eaLnBrk="1" hangingPunct="1">
              <a:spcBef>
                <a:spcPct val="75000"/>
              </a:spcBef>
            </a:pPr>
            <a:r>
              <a:rPr lang="en-US" smtClean="0"/>
              <a:t>Identify the website.</a:t>
            </a:r>
          </a:p>
          <a:p>
            <a:pPr eaLnBrk="1" hangingPunct="1">
              <a:spcBef>
                <a:spcPct val="75000"/>
              </a:spcBef>
            </a:pPr>
            <a:r>
              <a:rPr lang="en-US" smtClean="0"/>
              <a:t>Examine for credibility.</a:t>
            </a:r>
          </a:p>
          <a:p>
            <a:pPr eaLnBrk="1" hangingPunct="1">
              <a:spcBef>
                <a:spcPct val="75000"/>
              </a:spcBef>
            </a:pPr>
            <a:r>
              <a:rPr lang="en-US" smtClean="0"/>
              <a:t>Determine depth and scope of information.</a:t>
            </a:r>
          </a:p>
          <a:p>
            <a:pPr eaLnBrk="1" hangingPunct="1">
              <a:spcBef>
                <a:spcPct val="75000"/>
              </a:spcBef>
            </a:pPr>
            <a:r>
              <a:rPr lang="en-US" smtClean="0"/>
              <a:t>Assess date of information.</a:t>
            </a:r>
          </a:p>
        </p:txBody>
      </p:sp>
      <p:sp>
        <p:nvSpPr>
          <p:cNvPr id="30724" name="Line 4"/>
          <p:cNvSpPr>
            <a:spLocks noChangeShapeType="1"/>
          </p:cNvSpPr>
          <p:nvPr/>
        </p:nvSpPr>
        <p:spPr bwMode="auto">
          <a:xfrm>
            <a:off x="1371600" y="1676400"/>
            <a:ext cx="7010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79">
                                            <p:txEl>
                                              <p:pRg st="2" end="2"/>
                                            </p:txEl>
                                          </p:spTgt>
                                        </p:tgtEl>
                                        <p:attrNameLst>
                                          <p:attrName>style.visibility</p:attrName>
                                        </p:attrNameLst>
                                      </p:cBhvr>
                                      <p:to>
                                        <p:strVal val="visible"/>
                                      </p:to>
                                    </p:set>
                                    <p:anim calcmode="lin" valueType="num">
                                      <p:cBhvr additive="base">
                                        <p:cTn id="19"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5779">
                                            <p:txEl>
                                              <p:pRg st="3" end="3"/>
                                            </p:txEl>
                                          </p:spTgt>
                                        </p:tgtEl>
                                        <p:attrNameLst>
                                          <p:attrName>style.visibility</p:attrName>
                                        </p:attrNameLst>
                                      </p:cBhvr>
                                      <p:to>
                                        <p:strVal val="visible"/>
                                      </p:to>
                                    </p:set>
                                    <p:anim calcmode="lin" valueType="num">
                                      <p:cBhvr additive="base">
                                        <p:cTn id="25" dur="5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5779">
                                            <p:txEl>
                                              <p:pRg st="4" end="4"/>
                                            </p:txEl>
                                          </p:spTgt>
                                        </p:tgtEl>
                                        <p:attrNameLst>
                                          <p:attrName>style.visibility</p:attrName>
                                        </p:attrNameLst>
                                      </p:cBhvr>
                                      <p:to>
                                        <p:strVal val="visible"/>
                                      </p:to>
                                    </p:set>
                                    <p:anim calcmode="lin" valueType="num">
                                      <p:cBhvr additive="base">
                                        <p:cTn id="31" dur="5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5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295400" y="914400"/>
            <a:ext cx="7086600" cy="1143000"/>
          </a:xfrm>
        </p:spPr>
        <p:txBody>
          <a:bodyPr/>
          <a:lstStyle/>
          <a:p>
            <a:pPr eaLnBrk="1" hangingPunct="1"/>
            <a:r>
              <a:rPr lang="en-US" smtClean="0"/>
              <a:t>Answer these questions about the web site before using it:</a:t>
            </a:r>
          </a:p>
        </p:txBody>
      </p:sp>
      <p:sp>
        <p:nvSpPr>
          <p:cNvPr id="100355" name="Rectangle 3"/>
          <p:cNvSpPr>
            <a:spLocks noGrp="1" noChangeArrowheads="1"/>
          </p:cNvSpPr>
          <p:nvPr>
            <p:ph type="body" idx="1"/>
          </p:nvPr>
        </p:nvSpPr>
        <p:spPr>
          <a:xfrm>
            <a:off x="1219200" y="2133600"/>
            <a:ext cx="7239000" cy="4953000"/>
          </a:xfrm>
        </p:spPr>
        <p:txBody>
          <a:bodyPr/>
          <a:lstStyle/>
          <a:p>
            <a:pPr eaLnBrk="1" hangingPunct="1">
              <a:spcBef>
                <a:spcPct val="50000"/>
              </a:spcBef>
            </a:pPr>
            <a:r>
              <a:rPr lang="en-US" smtClean="0"/>
              <a:t>Who is the creator of the website?</a:t>
            </a:r>
          </a:p>
          <a:p>
            <a:pPr eaLnBrk="1" hangingPunct="1">
              <a:spcBef>
                <a:spcPct val="50000"/>
              </a:spcBef>
            </a:pPr>
            <a:r>
              <a:rPr lang="en-US" smtClean="0"/>
              <a:t>What is the purpose of the site?</a:t>
            </a:r>
          </a:p>
          <a:p>
            <a:pPr eaLnBrk="1" hangingPunct="1">
              <a:spcBef>
                <a:spcPct val="50000"/>
              </a:spcBef>
            </a:pPr>
            <a:r>
              <a:rPr lang="en-US" smtClean="0"/>
              <a:t>Who is the audience of the site?</a:t>
            </a:r>
          </a:p>
          <a:p>
            <a:pPr eaLnBrk="1" hangingPunct="1">
              <a:spcBef>
                <a:spcPct val="50000"/>
              </a:spcBef>
            </a:pPr>
            <a:r>
              <a:rPr lang="en-US" smtClean="0"/>
              <a:t>Can you purchase products at this site?</a:t>
            </a:r>
          </a:p>
          <a:p>
            <a:pPr eaLnBrk="1" hangingPunct="1">
              <a:spcBef>
                <a:spcPct val="50000"/>
              </a:spcBef>
            </a:pPr>
            <a:r>
              <a:rPr lang="en-US" smtClean="0"/>
              <a:t>Is the site affiliated with a business or university?</a:t>
            </a:r>
          </a:p>
          <a:p>
            <a:pPr eaLnBrk="1" hangingPunct="1">
              <a:spcBef>
                <a:spcPct val="50000"/>
              </a:spcBef>
            </a:pPr>
            <a:r>
              <a:rPr lang="en-US" smtClean="0"/>
              <a:t>Does the site offer eccentric information about a particular person or group?</a:t>
            </a:r>
          </a:p>
        </p:txBody>
      </p:sp>
      <p:sp>
        <p:nvSpPr>
          <p:cNvPr id="31748" name="Line 4"/>
          <p:cNvSpPr>
            <a:spLocks noChangeShapeType="1"/>
          </p:cNvSpPr>
          <p:nvPr/>
        </p:nvSpPr>
        <p:spPr bwMode="auto">
          <a:xfrm>
            <a:off x="1295400" y="2133600"/>
            <a:ext cx="7315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0355">
                                            <p:txEl>
                                              <p:pRg st="4" end="4"/>
                                            </p:txEl>
                                          </p:spTgt>
                                        </p:tgtEl>
                                        <p:attrNameLst>
                                          <p:attrName>style.visibility</p:attrName>
                                        </p:attrNameLst>
                                      </p:cBhvr>
                                      <p:to>
                                        <p:strVal val="visible"/>
                                      </p:to>
                                    </p:set>
                                    <p:anim calcmode="lin" valueType="num">
                                      <p:cBhvr additive="base">
                                        <p:cTn id="31"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0355">
                                            <p:txEl>
                                              <p:pRg st="5" end="5"/>
                                            </p:txEl>
                                          </p:spTgt>
                                        </p:tgtEl>
                                        <p:attrNameLst>
                                          <p:attrName>style.visibility</p:attrName>
                                        </p:attrNameLst>
                                      </p:cBhvr>
                                      <p:to>
                                        <p:strVal val="visible"/>
                                      </p:to>
                                    </p:set>
                                    <p:anim calcmode="lin" valueType="num">
                                      <p:cBhvr additive="base">
                                        <p:cTn id="37" dur="5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03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43000" y="1066800"/>
            <a:ext cx="7086600" cy="1143000"/>
          </a:xfrm>
        </p:spPr>
        <p:txBody>
          <a:bodyPr/>
          <a:lstStyle/>
          <a:p>
            <a:pPr algn="ctr" eaLnBrk="1" hangingPunct="1"/>
            <a:r>
              <a:rPr lang="en-US" smtClean="0"/>
              <a:t>Now It Is Your Turn</a:t>
            </a:r>
            <a:br>
              <a:rPr lang="en-US" smtClean="0"/>
            </a:br>
            <a:r>
              <a:rPr lang="en-US" sz="2400" smtClean="0"/>
              <a:t>Use the space to the right to answer the following:</a:t>
            </a:r>
          </a:p>
        </p:txBody>
      </p:sp>
      <p:sp>
        <p:nvSpPr>
          <p:cNvPr id="101379" name="Rectangle 3"/>
          <p:cNvSpPr>
            <a:spLocks noGrp="1" noChangeArrowheads="1"/>
          </p:cNvSpPr>
          <p:nvPr>
            <p:ph type="body" idx="1"/>
          </p:nvPr>
        </p:nvSpPr>
        <p:spPr>
          <a:xfrm>
            <a:off x="1143000" y="2209800"/>
            <a:ext cx="7239000" cy="4267200"/>
          </a:xfrm>
        </p:spPr>
        <p:txBody>
          <a:bodyPr/>
          <a:lstStyle/>
          <a:p>
            <a:pPr eaLnBrk="1" hangingPunct="1"/>
            <a:endParaRPr lang="en-US" smtClean="0"/>
          </a:p>
          <a:p>
            <a:pPr eaLnBrk="1" hangingPunct="1"/>
            <a:r>
              <a:rPr lang="en-US" smtClean="0"/>
              <a:t>What is your Thesis Question?</a:t>
            </a:r>
            <a:br>
              <a:rPr lang="en-US" smtClean="0"/>
            </a:br>
            <a:r>
              <a:rPr lang="en-US" smtClean="0"/>
              <a:t>What question do you want to answer?</a:t>
            </a:r>
          </a:p>
          <a:p>
            <a:pPr eaLnBrk="1" hangingPunct="1"/>
            <a:endParaRPr lang="en-US" smtClean="0"/>
          </a:p>
          <a:p>
            <a:pPr eaLnBrk="1" hangingPunct="1"/>
            <a:r>
              <a:rPr lang="en-US" smtClean="0"/>
              <a:t>What is your Thesis Statement? Remember, subject + opinion = thesis</a:t>
            </a:r>
          </a:p>
          <a:p>
            <a:pPr eaLnBrk="1" hangingPunct="1">
              <a:buFont typeface="Wingdings" pitchFamily="2" charset="2"/>
              <a:buNone/>
            </a:pPr>
            <a:endParaRPr lang="en-US" smtClean="0"/>
          </a:p>
        </p:txBody>
      </p:sp>
      <p:sp>
        <p:nvSpPr>
          <p:cNvPr id="5124" name="Line 4"/>
          <p:cNvSpPr>
            <a:spLocks noChangeShapeType="1"/>
          </p:cNvSpPr>
          <p:nvPr/>
        </p:nvSpPr>
        <p:spPr bwMode="auto">
          <a:xfrm>
            <a:off x="1219200" y="2286000"/>
            <a:ext cx="7010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79">
                                            <p:txEl>
                                              <p:pRg st="1" end="1"/>
                                            </p:txEl>
                                          </p:spTgt>
                                        </p:tgtEl>
                                        <p:attrNameLst>
                                          <p:attrName>style.visibility</p:attrName>
                                        </p:attrNameLst>
                                      </p:cBhvr>
                                      <p:to>
                                        <p:strVal val="visible"/>
                                      </p:to>
                                    </p:set>
                                    <p:animEffect transition="in" filter="dissolve">
                                      <p:cBhvr>
                                        <p:cTn id="7" dur="500"/>
                                        <p:tgtEl>
                                          <p:spTgt spid="1013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79">
                                            <p:txEl>
                                              <p:pRg st="3" end="3"/>
                                            </p:txEl>
                                          </p:spTgt>
                                        </p:tgtEl>
                                        <p:attrNameLst>
                                          <p:attrName>style.visibility</p:attrName>
                                        </p:attrNameLst>
                                      </p:cBhvr>
                                      <p:to>
                                        <p:strVal val="visible"/>
                                      </p:to>
                                    </p:set>
                                    <p:animEffect transition="in" filter="dissolve">
                                      <p:cBhvr>
                                        <p:cTn id="12" dur="500"/>
                                        <p:tgtEl>
                                          <p:spTgt spid="1013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295400" y="2819400"/>
            <a:ext cx="7086600" cy="1143000"/>
          </a:xfrm>
        </p:spPr>
        <p:txBody>
          <a:bodyPr/>
          <a:lstStyle/>
          <a:p>
            <a:pPr algn="ctr" eaLnBrk="1" hangingPunct="1"/>
            <a:r>
              <a:rPr lang="en-US" smtClean="0"/>
              <a:t>Example of a Title Page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dissolve">
                                      <p:cBhvr>
                                        <p:cTn id="7" dur="500"/>
                                        <p:tgtEl>
                                          <p:spTgt spid="115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ChangeArrowheads="1"/>
          </p:cNvSpPr>
          <p:nvPr/>
        </p:nvSpPr>
        <p:spPr bwMode="auto">
          <a:xfrm>
            <a:off x="2133600" y="990600"/>
            <a:ext cx="4800600" cy="5867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17762" name="Text Box 2"/>
          <p:cNvSpPr txBox="1">
            <a:spLocks noChangeArrowheads="1"/>
          </p:cNvSpPr>
          <p:nvPr/>
        </p:nvSpPr>
        <p:spPr bwMode="auto">
          <a:xfrm>
            <a:off x="2133600" y="862013"/>
            <a:ext cx="4876800" cy="5508625"/>
          </a:xfrm>
          <a:prstGeom prst="rect">
            <a:avLst/>
          </a:prstGeom>
          <a:solidFill>
            <a:schemeClr val="tx1"/>
          </a:solidFill>
          <a:ln w="9525">
            <a:noFill/>
            <a:miter lim="800000"/>
            <a:headEnd/>
            <a:tailEnd/>
          </a:ln>
          <a:effectLst/>
        </p:spPr>
        <p:txBody>
          <a:bodyPr>
            <a:spAutoFit/>
          </a:bodyPr>
          <a:lstStyle/>
          <a:p>
            <a:pPr>
              <a:spcBef>
                <a:spcPct val="50000"/>
              </a:spcBef>
            </a:pPr>
            <a:endParaRPr lang="en-US">
              <a:solidFill>
                <a:srgbClr val="000000"/>
              </a:solidFill>
            </a:endParaRPr>
          </a:p>
          <a:p>
            <a:pPr algn="ctr"/>
            <a:endParaRPr lang="en-US">
              <a:solidFill>
                <a:srgbClr val="000000"/>
              </a:solidFill>
            </a:endParaRPr>
          </a:p>
          <a:p>
            <a:pPr algn="ctr"/>
            <a:endParaRPr lang="en-US" sz="2800">
              <a:solidFill>
                <a:srgbClr val="000000"/>
              </a:solidFill>
            </a:endParaRPr>
          </a:p>
          <a:p>
            <a:pPr algn="ctr"/>
            <a:endParaRPr lang="en-US" sz="1200">
              <a:solidFill>
                <a:srgbClr val="000000"/>
              </a:solidFill>
            </a:endParaRPr>
          </a:p>
          <a:p>
            <a:pPr algn="ctr"/>
            <a:endParaRPr lang="en-US" sz="1200">
              <a:solidFill>
                <a:srgbClr val="000000"/>
              </a:solidFill>
            </a:endParaRPr>
          </a:p>
          <a:p>
            <a:pPr algn="ctr"/>
            <a:r>
              <a:rPr lang="en-US" sz="1200">
                <a:solidFill>
                  <a:srgbClr val="000000"/>
                </a:solidFill>
              </a:rPr>
              <a:t>by </a:t>
            </a:r>
          </a:p>
          <a:p>
            <a:pPr algn="ctr"/>
            <a:endParaRPr lang="en-US" sz="1200">
              <a:solidFill>
                <a:srgbClr val="000000"/>
              </a:solidFill>
            </a:endParaRPr>
          </a:p>
          <a:p>
            <a:pPr algn="ctr"/>
            <a:r>
              <a:rPr lang="en-US" sz="1200">
                <a:solidFill>
                  <a:srgbClr val="000000"/>
                </a:solidFill>
              </a:rPr>
              <a:t>John A. Student</a:t>
            </a: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endParaRPr lang="en-US" sz="1200">
              <a:solidFill>
                <a:srgbClr val="000000"/>
              </a:solidFill>
            </a:endParaRPr>
          </a:p>
          <a:p>
            <a:pPr algn="ctr"/>
            <a:r>
              <a:rPr lang="en-US" sz="1200">
                <a:solidFill>
                  <a:srgbClr val="000000"/>
                </a:solidFill>
              </a:rPr>
              <a:t>Mr. Brady</a:t>
            </a:r>
          </a:p>
          <a:p>
            <a:pPr algn="ctr"/>
            <a:r>
              <a:rPr lang="en-US" sz="1200">
                <a:solidFill>
                  <a:srgbClr val="000000"/>
                </a:solidFill>
              </a:rPr>
              <a:t>Science Fiction  / Fantasy / English IV / A3 or B2</a:t>
            </a:r>
          </a:p>
          <a:p>
            <a:pPr algn="ctr"/>
            <a:r>
              <a:rPr lang="en-US" sz="1200">
                <a:solidFill>
                  <a:srgbClr val="000000"/>
                </a:solidFill>
              </a:rPr>
              <a:t>10 March 2012</a:t>
            </a:r>
            <a:endParaRPr lang="en-US">
              <a:solidFill>
                <a:srgbClr val="000000"/>
              </a:solidFill>
            </a:endParaRPr>
          </a:p>
          <a:p>
            <a:pPr algn="ctr">
              <a:spcBef>
                <a:spcPct val="50000"/>
              </a:spcBef>
            </a:pPr>
            <a:endParaRPr lang="en-US">
              <a:solidFill>
                <a:srgbClr val="000000"/>
              </a:solidFill>
            </a:endParaRPr>
          </a:p>
        </p:txBody>
      </p:sp>
      <p:sp>
        <p:nvSpPr>
          <p:cNvPr id="117765" name="Text Box 5"/>
          <p:cNvSpPr txBox="1">
            <a:spLocks noChangeArrowheads="1"/>
          </p:cNvSpPr>
          <p:nvPr/>
        </p:nvSpPr>
        <p:spPr bwMode="auto">
          <a:xfrm>
            <a:off x="3276600" y="2057400"/>
            <a:ext cx="2701925" cy="274638"/>
          </a:xfrm>
          <a:prstGeom prst="rect">
            <a:avLst/>
          </a:prstGeom>
          <a:solidFill>
            <a:schemeClr val="tx1"/>
          </a:solidFill>
          <a:ln w="9525">
            <a:noFill/>
            <a:miter lim="800000"/>
            <a:headEnd/>
            <a:tailEnd/>
          </a:ln>
          <a:effectLst/>
        </p:spPr>
        <p:txBody>
          <a:bodyPr>
            <a:spAutoFit/>
          </a:bodyPr>
          <a:lstStyle/>
          <a:p>
            <a:r>
              <a:rPr lang="en-US" sz="1200">
                <a:solidFill>
                  <a:srgbClr val="000000"/>
                </a:solidFill>
              </a:rPr>
              <a:t>The Hazards of Television on Society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7765"/>
                                        </p:tgtEl>
                                        <p:attrNameLst>
                                          <p:attrName>style.visibility</p:attrName>
                                        </p:attrNameLst>
                                      </p:cBhvr>
                                      <p:to>
                                        <p:strVal val="visible"/>
                                      </p:to>
                                    </p:set>
                                    <p:anim calcmode="lin" valueType="num">
                                      <p:cBhvr additive="base">
                                        <p:cTn id="7" dur="500" fill="hold"/>
                                        <p:tgtEl>
                                          <p:spTgt spid="117765"/>
                                        </p:tgtEl>
                                        <p:attrNameLst>
                                          <p:attrName>ppt_x</p:attrName>
                                        </p:attrNameLst>
                                      </p:cBhvr>
                                      <p:tavLst>
                                        <p:tav tm="0">
                                          <p:val>
                                            <p:strVal val="0-#ppt_w/2"/>
                                          </p:val>
                                        </p:tav>
                                        <p:tav tm="100000">
                                          <p:val>
                                            <p:strVal val="#ppt_x"/>
                                          </p:val>
                                        </p:tav>
                                      </p:tavLst>
                                    </p:anim>
                                    <p:anim calcmode="lin" valueType="num">
                                      <p:cBhvr additive="base">
                                        <p:cTn id="8" dur="500" fill="hold"/>
                                        <p:tgtEl>
                                          <p:spTgt spid="11776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17762">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17762">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7762">
                                            <p:txEl>
                                              <p:pRg st="20" end="2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17762">
                                            <p:txEl>
                                              <p:pRg st="21" end="2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17762">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autoUpdateAnimBg="0"/>
      <p:bldP spid="117765"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752600" y="762000"/>
            <a:ext cx="7086600" cy="685800"/>
          </a:xfrm>
        </p:spPr>
        <p:txBody>
          <a:bodyPr/>
          <a:lstStyle/>
          <a:p>
            <a:pPr eaLnBrk="1" hangingPunct="1"/>
            <a:r>
              <a:rPr lang="en-US" smtClean="0"/>
              <a:t>How to make an outline:</a:t>
            </a:r>
          </a:p>
        </p:txBody>
      </p:sp>
      <p:sp>
        <p:nvSpPr>
          <p:cNvPr id="118787" name="Rectangle 3"/>
          <p:cNvSpPr>
            <a:spLocks noGrp="1" noChangeArrowheads="1"/>
          </p:cNvSpPr>
          <p:nvPr>
            <p:ph type="body" idx="1"/>
          </p:nvPr>
        </p:nvSpPr>
        <p:spPr>
          <a:xfrm>
            <a:off x="1143000" y="2819400"/>
            <a:ext cx="7239000" cy="3810000"/>
          </a:xfrm>
        </p:spPr>
        <p:txBody>
          <a:bodyPr/>
          <a:lstStyle/>
          <a:p>
            <a:pPr marL="711200" indent="-711200" eaLnBrk="1" hangingPunct="1">
              <a:buClr>
                <a:schemeClr val="tx1"/>
              </a:buClr>
              <a:buSzTx/>
              <a:buFont typeface="Wingdings" pitchFamily="2" charset="2"/>
              <a:buNone/>
            </a:pPr>
            <a:endParaRPr lang="en-US" sz="1500" smtClean="0"/>
          </a:p>
          <a:p>
            <a:pPr marL="711200" indent="-711200" eaLnBrk="1" hangingPunct="1">
              <a:spcBef>
                <a:spcPct val="0"/>
              </a:spcBef>
              <a:buClr>
                <a:schemeClr val="tx1"/>
              </a:buClr>
              <a:buSzTx/>
              <a:buFont typeface="Wingdings" pitchFamily="2" charset="2"/>
              <a:buAutoNum type="romanUcPeriod"/>
            </a:pPr>
            <a:r>
              <a:rPr lang="en-US" sz="1500" smtClean="0"/>
              <a:t>Introduction</a:t>
            </a:r>
          </a:p>
          <a:p>
            <a:pPr marL="1422400" lvl="2" indent="-508000" eaLnBrk="1" hangingPunct="1">
              <a:spcBef>
                <a:spcPct val="0"/>
              </a:spcBef>
              <a:buClr>
                <a:schemeClr val="tx1"/>
              </a:buClr>
              <a:buSzTx/>
              <a:buFont typeface="Wingdings" pitchFamily="2" charset="2"/>
              <a:buNone/>
            </a:pPr>
            <a:endParaRPr lang="en-US" sz="1500" smtClean="0"/>
          </a:p>
          <a:p>
            <a:pPr marL="711200" indent="-711200" eaLnBrk="1" hangingPunct="1">
              <a:spcBef>
                <a:spcPct val="0"/>
              </a:spcBef>
              <a:buClr>
                <a:schemeClr val="tx1"/>
              </a:buClr>
              <a:buSzTx/>
              <a:buFont typeface="Wingdings" pitchFamily="2" charset="2"/>
              <a:buAutoNum type="romanUcPeriod"/>
            </a:pPr>
            <a:r>
              <a:rPr lang="en-US" sz="1500" smtClean="0"/>
              <a:t>The Senior Project is an opportunity for students to more fully study an area of interest not covered in the regular curriculum.</a:t>
            </a:r>
          </a:p>
          <a:p>
            <a:pPr marL="1422400" lvl="2" indent="-508000" eaLnBrk="1" hangingPunct="1">
              <a:spcBef>
                <a:spcPct val="0"/>
              </a:spcBef>
              <a:buClr>
                <a:schemeClr val="tx1"/>
              </a:buClr>
              <a:buSzTx/>
              <a:buFont typeface="Wingdings" pitchFamily="2" charset="2"/>
              <a:buAutoNum type="alphaUcPeriod"/>
            </a:pPr>
            <a:r>
              <a:rPr lang="en-US" sz="1500" smtClean="0"/>
              <a:t>Emphasis in one of three areas</a:t>
            </a:r>
          </a:p>
          <a:p>
            <a:pPr marL="1828800" lvl="3" indent="-457200" eaLnBrk="1" hangingPunct="1">
              <a:spcBef>
                <a:spcPct val="0"/>
              </a:spcBef>
              <a:buClr>
                <a:schemeClr val="tx1"/>
              </a:buClr>
              <a:buSzTx/>
              <a:buFont typeface="Wingdings" pitchFamily="2" charset="2"/>
              <a:buAutoNum type="arabicPeriod"/>
            </a:pPr>
            <a:r>
              <a:rPr lang="en-US" sz="1500" smtClean="0"/>
              <a:t>Personal growth</a:t>
            </a:r>
          </a:p>
          <a:p>
            <a:pPr marL="1828800" lvl="3" indent="-457200" eaLnBrk="1" hangingPunct="1">
              <a:spcBef>
                <a:spcPct val="0"/>
              </a:spcBef>
              <a:buClr>
                <a:schemeClr val="tx1"/>
              </a:buClr>
              <a:buSzTx/>
              <a:buFont typeface="Wingdings" pitchFamily="2" charset="2"/>
              <a:buAutoNum type="arabicPeriod"/>
            </a:pPr>
            <a:r>
              <a:rPr lang="en-US" sz="1500" smtClean="0"/>
              <a:t>Career exploration</a:t>
            </a:r>
          </a:p>
          <a:p>
            <a:pPr marL="1828800" lvl="3" indent="-457200" eaLnBrk="1" hangingPunct="1">
              <a:spcBef>
                <a:spcPct val="0"/>
              </a:spcBef>
              <a:buClr>
                <a:schemeClr val="tx1"/>
              </a:buClr>
              <a:buSzTx/>
              <a:buFont typeface="Wingdings" pitchFamily="2" charset="2"/>
              <a:buAutoNum type="arabicPeriod"/>
            </a:pPr>
            <a:r>
              <a:rPr lang="en-US" sz="1500" smtClean="0"/>
              <a:t>Altruism</a:t>
            </a:r>
          </a:p>
          <a:p>
            <a:pPr marL="1422400" lvl="2" indent="-508000" eaLnBrk="1" hangingPunct="1">
              <a:spcBef>
                <a:spcPct val="0"/>
              </a:spcBef>
              <a:buClr>
                <a:schemeClr val="tx1"/>
              </a:buClr>
              <a:buSzTx/>
              <a:buFont typeface="Wingdings" pitchFamily="2" charset="2"/>
              <a:buAutoNum type="alphaUcPeriod"/>
            </a:pPr>
            <a:r>
              <a:rPr lang="en-US" sz="1500" smtClean="0"/>
              <a:t>Allows for in-depth study of a specific topic</a:t>
            </a:r>
          </a:p>
          <a:p>
            <a:pPr marL="1828800" lvl="3" indent="-457200" eaLnBrk="1" hangingPunct="1">
              <a:spcBef>
                <a:spcPct val="0"/>
              </a:spcBef>
              <a:buClr>
                <a:schemeClr val="tx1"/>
              </a:buClr>
              <a:buSzTx/>
              <a:buFont typeface="Wingdings" pitchFamily="2" charset="2"/>
              <a:buAutoNum type="arabicPeriod"/>
            </a:pPr>
            <a:endParaRPr lang="en-US" sz="1500" smtClean="0"/>
          </a:p>
          <a:p>
            <a:pPr marL="711200" indent="-711200" eaLnBrk="1" hangingPunct="1">
              <a:spcBef>
                <a:spcPct val="0"/>
              </a:spcBef>
              <a:buClr>
                <a:schemeClr val="tx1"/>
              </a:buClr>
              <a:buSzTx/>
              <a:buFont typeface="Wingdings" pitchFamily="2" charset="2"/>
              <a:buAutoNum type="romanUcPeriod"/>
            </a:pPr>
            <a:r>
              <a:rPr lang="en-US" sz="1500" smtClean="0"/>
              <a:t>The Senior Project encourages study across the curriculum.</a:t>
            </a:r>
          </a:p>
          <a:p>
            <a:pPr marL="1422400" lvl="2" indent="-508000" eaLnBrk="1" hangingPunct="1">
              <a:spcBef>
                <a:spcPct val="0"/>
              </a:spcBef>
              <a:buClr>
                <a:schemeClr val="tx1"/>
              </a:buClr>
              <a:buSzTx/>
              <a:buFont typeface="Wingdings" pitchFamily="2" charset="2"/>
              <a:buAutoNum type="alphaUcPeriod"/>
            </a:pPr>
            <a:r>
              <a:rPr lang="en-US" sz="1500" smtClean="0"/>
              <a:t>Four separate components</a:t>
            </a:r>
          </a:p>
          <a:p>
            <a:pPr marL="1828800" lvl="3" indent="-457200" eaLnBrk="1" hangingPunct="1">
              <a:spcBef>
                <a:spcPct val="0"/>
              </a:spcBef>
              <a:buClr>
                <a:schemeClr val="tx1"/>
              </a:buClr>
              <a:buSzTx/>
              <a:buFont typeface="Wingdings" pitchFamily="2" charset="2"/>
              <a:buAutoNum type="arabicPeriod"/>
            </a:pPr>
            <a:r>
              <a:rPr lang="en-US" sz="1500" smtClean="0"/>
              <a:t>Research paper</a:t>
            </a:r>
          </a:p>
          <a:p>
            <a:pPr marL="1828800" lvl="3" indent="-457200" eaLnBrk="1" hangingPunct="1">
              <a:spcBef>
                <a:spcPct val="0"/>
              </a:spcBef>
              <a:buClr>
                <a:schemeClr val="tx1"/>
              </a:buClr>
              <a:buSzTx/>
              <a:buFont typeface="Wingdings" pitchFamily="2" charset="2"/>
              <a:buAutoNum type="arabicPeriod"/>
            </a:pPr>
            <a:r>
              <a:rPr lang="en-US" sz="1500" smtClean="0"/>
              <a:t>Project </a:t>
            </a:r>
          </a:p>
          <a:p>
            <a:pPr marL="1828800" lvl="3" indent="-457200" eaLnBrk="1" hangingPunct="1">
              <a:spcBef>
                <a:spcPct val="0"/>
              </a:spcBef>
              <a:buClr>
                <a:schemeClr val="tx1"/>
              </a:buClr>
              <a:buSzTx/>
              <a:buFont typeface="Wingdings" pitchFamily="2" charset="2"/>
              <a:buAutoNum type="arabicPeriod"/>
            </a:pPr>
            <a:r>
              <a:rPr lang="en-US" sz="1500" smtClean="0"/>
              <a:t>Portfolio</a:t>
            </a:r>
          </a:p>
          <a:p>
            <a:pPr marL="1828800" lvl="3" indent="-457200" eaLnBrk="1" hangingPunct="1">
              <a:spcBef>
                <a:spcPct val="0"/>
              </a:spcBef>
              <a:buClr>
                <a:schemeClr val="tx1"/>
              </a:buClr>
              <a:buSzTx/>
              <a:buFont typeface="Wingdings" pitchFamily="2" charset="2"/>
              <a:buAutoNum type="arabicPeriod"/>
            </a:pPr>
            <a:r>
              <a:rPr lang="en-US" sz="1500" smtClean="0"/>
              <a:t>Presentation</a:t>
            </a:r>
          </a:p>
        </p:txBody>
      </p:sp>
      <p:sp>
        <p:nvSpPr>
          <p:cNvPr id="34820" name="Line 4"/>
          <p:cNvSpPr>
            <a:spLocks noChangeShapeType="1"/>
          </p:cNvSpPr>
          <p:nvPr/>
        </p:nvSpPr>
        <p:spPr bwMode="auto">
          <a:xfrm>
            <a:off x="1219200" y="1371600"/>
            <a:ext cx="6934200" cy="0"/>
          </a:xfrm>
          <a:prstGeom prst="line">
            <a:avLst/>
          </a:prstGeom>
          <a:noFill/>
          <a:ln w="9525">
            <a:solidFill>
              <a:schemeClr val="tx1"/>
            </a:solidFill>
            <a:round/>
            <a:headEnd/>
            <a:tailEnd/>
          </a:ln>
          <a:effectLst/>
        </p:spPr>
        <p:txBody>
          <a:bodyPr/>
          <a:lstStyle/>
          <a:p>
            <a:endParaRPr lang="en-US"/>
          </a:p>
        </p:txBody>
      </p:sp>
      <p:sp>
        <p:nvSpPr>
          <p:cNvPr id="118790" name="Text Box 6"/>
          <p:cNvSpPr txBox="1">
            <a:spLocks noChangeArrowheads="1"/>
          </p:cNvSpPr>
          <p:nvPr/>
        </p:nvSpPr>
        <p:spPr bwMode="auto">
          <a:xfrm>
            <a:off x="1143000" y="1600200"/>
            <a:ext cx="7010400" cy="1828800"/>
          </a:xfrm>
          <a:prstGeom prst="rect">
            <a:avLst/>
          </a:prstGeom>
          <a:noFill/>
          <a:ln w="9525">
            <a:noFill/>
            <a:miter lim="800000"/>
            <a:headEnd/>
            <a:tailEnd/>
          </a:ln>
          <a:effectLst/>
        </p:spPr>
        <p:txBody>
          <a:bodyPr>
            <a:spAutoFit/>
          </a:bodyPr>
          <a:lstStyle/>
          <a:p>
            <a:pPr algn="ctr">
              <a:spcBef>
                <a:spcPct val="20000"/>
              </a:spcBef>
              <a:buClr>
                <a:schemeClr val="tx1"/>
              </a:buClr>
              <a:buFont typeface="Wingdings" pitchFamily="2" charset="2"/>
              <a:buNone/>
            </a:pPr>
            <a:r>
              <a:rPr lang="es-MX" sz="1500">
                <a:latin typeface="Tahoma" pitchFamily="34" charset="0"/>
              </a:rPr>
              <a:t>The Senior Project</a:t>
            </a:r>
            <a:r>
              <a:rPr lang="en-US" sz="1500">
                <a:latin typeface="Tahoma" pitchFamily="34" charset="0"/>
              </a:rPr>
              <a:t>: Synthesizing the K-12 Education</a:t>
            </a:r>
          </a:p>
          <a:p>
            <a:pPr>
              <a:spcBef>
                <a:spcPct val="20000"/>
              </a:spcBef>
              <a:buClr>
                <a:schemeClr val="tx1"/>
              </a:buClr>
              <a:buFont typeface="Wingdings" pitchFamily="2" charset="2"/>
              <a:buNone/>
            </a:pPr>
            <a:endParaRPr lang="en-US" sz="1500">
              <a:latin typeface="Tahoma" pitchFamily="34" charset="0"/>
            </a:endParaRPr>
          </a:p>
          <a:p>
            <a:pPr>
              <a:buClr>
                <a:schemeClr val="tx1"/>
              </a:buClr>
              <a:buFont typeface="Wingdings" pitchFamily="2" charset="2"/>
              <a:buNone/>
            </a:pPr>
            <a:r>
              <a:rPr lang="en-US" sz="1500">
                <a:latin typeface="Tahoma" pitchFamily="34" charset="0"/>
              </a:rPr>
              <a:t>Thesis Statement: The Senior Project is valuable to students because it is based upon an area of interest to the student, incorporates a variety of academic disciplines, and uses skills necessary in the workplace.</a:t>
            </a:r>
          </a:p>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18790"/>
                                        </p:tgtEl>
                                        <p:attrNameLst>
                                          <p:attrName>style.visibility</p:attrName>
                                        </p:attrNameLst>
                                      </p:cBhvr>
                                      <p:to>
                                        <p:strVal val="visible"/>
                                      </p:to>
                                    </p:set>
                                    <p:animEffect transition="in" filter="blinds(horizontal)">
                                      <p:cBhvr>
                                        <p:cTn id="7" dur="500"/>
                                        <p:tgtEl>
                                          <p:spTgt spid="1187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18787">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18787">
                                            <p:txEl>
                                              <p:pRg st="3" end="3"/>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18787">
                                            <p:txEl>
                                              <p:pRg st="4" end="4"/>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118787">
                                            <p:txEl>
                                              <p:pRg st="5" end="5"/>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118787">
                                            <p:txEl>
                                              <p:pRg st="6" end="6"/>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118787">
                                            <p:txEl>
                                              <p:pRg st="7" end="7"/>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18787">
                                            <p:txEl>
                                              <p:pRg st="8" end="8"/>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18787">
                                            <p:txEl>
                                              <p:pRg st="10" end="10"/>
                                            </p:txEl>
                                          </p:spTgt>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118787">
                                            <p:txEl>
                                              <p:pRg st="11" end="11"/>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499"/>
                                          </p:stCondLst>
                                        </p:cTn>
                                        <p:tgtEl>
                                          <p:spTgt spid="118787">
                                            <p:txEl>
                                              <p:pRg st="12" end="12"/>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499"/>
                                          </p:stCondLst>
                                        </p:cTn>
                                        <p:tgtEl>
                                          <p:spTgt spid="118787">
                                            <p:txEl>
                                              <p:pRg st="13" end="1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499"/>
                                          </p:stCondLst>
                                        </p:cTn>
                                        <p:tgtEl>
                                          <p:spTgt spid="118787">
                                            <p:txEl>
                                              <p:pRg st="14" end="14"/>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499"/>
                                          </p:stCondLst>
                                        </p:cTn>
                                        <p:tgtEl>
                                          <p:spTgt spid="11878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bldLvl="3" autoUpdateAnimBg="0"/>
      <p:bldP spid="118790"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752600" y="762000"/>
            <a:ext cx="7086600" cy="685800"/>
          </a:xfrm>
        </p:spPr>
        <p:txBody>
          <a:bodyPr/>
          <a:lstStyle/>
          <a:p>
            <a:pPr eaLnBrk="1" hangingPunct="1"/>
            <a:r>
              <a:rPr lang="en-US" smtClean="0"/>
              <a:t>How to make an outline:</a:t>
            </a:r>
          </a:p>
        </p:txBody>
      </p:sp>
      <p:sp>
        <p:nvSpPr>
          <p:cNvPr id="121859" name="Rectangle 3"/>
          <p:cNvSpPr>
            <a:spLocks noGrp="1" noChangeArrowheads="1"/>
          </p:cNvSpPr>
          <p:nvPr>
            <p:ph type="body" idx="1"/>
          </p:nvPr>
        </p:nvSpPr>
        <p:spPr>
          <a:xfrm>
            <a:off x="1143000" y="2057400"/>
            <a:ext cx="7239000" cy="4800600"/>
          </a:xfrm>
        </p:spPr>
        <p:txBody>
          <a:bodyPr/>
          <a:lstStyle/>
          <a:p>
            <a:pPr marL="711200" indent="-711200" eaLnBrk="1" hangingPunct="1">
              <a:buClr>
                <a:schemeClr val="tx1"/>
              </a:buClr>
              <a:buSzTx/>
              <a:buFont typeface="Wingdings" pitchFamily="2" charset="2"/>
              <a:buNone/>
              <a:defRPr/>
            </a:pPr>
            <a:endParaRPr lang="en-US" sz="1700" i="1" dirty="0" smtClean="0"/>
          </a:p>
          <a:p>
            <a:pPr marL="914400" lvl="2" indent="0" eaLnBrk="1" hangingPunct="1">
              <a:spcBef>
                <a:spcPct val="0"/>
              </a:spcBef>
              <a:buClr>
                <a:schemeClr val="tx1"/>
              </a:buClr>
              <a:buSzTx/>
              <a:buFont typeface="Wingdings" pitchFamily="2" charset="2"/>
              <a:buNone/>
              <a:defRPr/>
            </a:pPr>
            <a:r>
              <a:rPr lang="en-US" sz="1700" dirty="0" smtClean="0"/>
              <a:t>B. Interdisciplinary skills within each component</a:t>
            </a:r>
          </a:p>
          <a:p>
            <a:pPr marL="1828800" lvl="3" indent="-457200" eaLnBrk="1" hangingPunct="1">
              <a:spcBef>
                <a:spcPct val="0"/>
              </a:spcBef>
              <a:buClr>
                <a:schemeClr val="tx1"/>
              </a:buClr>
              <a:buSzTx/>
              <a:buFont typeface="Wingdings" pitchFamily="2" charset="2"/>
              <a:buAutoNum type="arabicPeriod"/>
              <a:defRPr/>
            </a:pPr>
            <a:r>
              <a:rPr lang="en-US" sz="1700" dirty="0" smtClean="0"/>
              <a:t>Project may use both math and writing</a:t>
            </a:r>
          </a:p>
          <a:p>
            <a:pPr marL="1828800" lvl="3" indent="-457200" eaLnBrk="1" hangingPunct="1">
              <a:spcBef>
                <a:spcPct val="0"/>
              </a:spcBef>
              <a:buClr>
                <a:schemeClr val="tx1"/>
              </a:buClr>
              <a:buSzTx/>
              <a:buFont typeface="Wingdings" pitchFamily="2" charset="2"/>
              <a:buAutoNum type="arabicPeriod"/>
              <a:defRPr/>
            </a:pPr>
            <a:r>
              <a:rPr lang="en-US" sz="1700" dirty="0" smtClean="0"/>
              <a:t>Speech may use speech techniques and visual aids</a:t>
            </a:r>
          </a:p>
          <a:p>
            <a:pPr marL="1422400" lvl="2" indent="-508000" eaLnBrk="1" hangingPunct="1">
              <a:spcBef>
                <a:spcPct val="0"/>
              </a:spcBef>
              <a:buClr>
                <a:schemeClr val="tx1"/>
              </a:buClr>
              <a:buSzTx/>
              <a:buFont typeface="Wingdings" pitchFamily="2" charset="2"/>
              <a:buAutoNum type="alphaUcPeriod"/>
              <a:defRPr/>
            </a:pPr>
            <a:endParaRPr lang="en-US" sz="1700" dirty="0" smtClean="0"/>
          </a:p>
          <a:p>
            <a:pPr marL="711200" indent="-711200" eaLnBrk="1" hangingPunct="1">
              <a:spcBef>
                <a:spcPct val="0"/>
              </a:spcBef>
              <a:buClr>
                <a:schemeClr val="tx1"/>
              </a:buClr>
              <a:buSzTx/>
              <a:buFont typeface="Wingdings" pitchFamily="2" charset="2"/>
              <a:buAutoNum type="romanUcPeriod" startAt="4"/>
              <a:defRPr/>
            </a:pPr>
            <a:r>
              <a:rPr lang="es-MX" sz="1700" dirty="0" err="1" smtClean="0"/>
              <a:t>The</a:t>
            </a:r>
            <a:r>
              <a:rPr lang="es-MX" sz="1700" dirty="0" smtClean="0"/>
              <a:t> </a:t>
            </a:r>
            <a:r>
              <a:rPr lang="es-MX" sz="1700" dirty="0" err="1" smtClean="0"/>
              <a:t>Senior</a:t>
            </a:r>
            <a:r>
              <a:rPr lang="es-MX" sz="1700" dirty="0" smtClean="0"/>
              <a:t> Project </a:t>
            </a:r>
            <a:r>
              <a:rPr lang="es-MX" sz="1700" dirty="0" err="1" smtClean="0"/>
              <a:t>emphasizes</a:t>
            </a:r>
            <a:r>
              <a:rPr lang="es-MX" sz="1700" dirty="0" smtClean="0"/>
              <a:t> </a:t>
            </a:r>
            <a:r>
              <a:rPr lang="es-MX" sz="1700" dirty="0" err="1" smtClean="0"/>
              <a:t>skills</a:t>
            </a:r>
            <a:r>
              <a:rPr lang="es-MX" sz="1700" dirty="0" smtClean="0"/>
              <a:t> </a:t>
            </a:r>
            <a:r>
              <a:rPr lang="es-MX" sz="1700" dirty="0" err="1" smtClean="0"/>
              <a:t>valued</a:t>
            </a:r>
            <a:r>
              <a:rPr lang="es-MX" sz="1700" dirty="0" smtClean="0"/>
              <a:t> in </a:t>
            </a:r>
            <a:r>
              <a:rPr lang="es-MX" sz="1700" dirty="0" err="1" smtClean="0"/>
              <a:t>the</a:t>
            </a:r>
            <a:r>
              <a:rPr lang="es-MX" sz="1700" dirty="0" smtClean="0"/>
              <a:t> </a:t>
            </a:r>
            <a:r>
              <a:rPr lang="es-MX" sz="1700" dirty="0" err="1" smtClean="0"/>
              <a:t>workplace</a:t>
            </a:r>
            <a:r>
              <a:rPr lang="es-MX" sz="1700" dirty="0" smtClean="0"/>
              <a:t>.</a:t>
            </a:r>
          </a:p>
          <a:p>
            <a:pPr marL="1422400" lvl="2" indent="-508000" eaLnBrk="1" hangingPunct="1">
              <a:spcBef>
                <a:spcPct val="0"/>
              </a:spcBef>
              <a:buClr>
                <a:schemeClr val="tx1"/>
              </a:buClr>
              <a:buSzTx/>
              <a:buFont typeface="Wingdings" pitchFamily="2" charset="2"/>
              <a:buAutoNum type="alphaUcPeriod"/>
              <a:defRPr/>
            </a:pPr>
            <a:r>
              <a:rPr lang="es-MX" sz="1700" dirty="0" smtClean="0"/>
              <a:t>Time </a:t>
            </a:r>
            <a:r>
              <a:rPr lang="es-MX" sz="1700" dirty="0" err="1" smtClean="0"/>
              <a:t>management</a:t>
            </a:r>
            <a:endParaRPr lang="es-MX" sz="1700" dirty="0" smtClean="0"/>
          </a:p>
          <a:p>
            <a:pPr marL="1828800" lvl="3" indent="-457200" eaLnBrk="1" hangingPunct="1">
              <a:spcBef>
                <a:spcPct val="0"/>
              </a:spcBef>
              <a:buClr>
                <a:schemeClr val="tx1"/>
              </a:buClr>
              <a:buSzTx/>
              <a:buFont typeface="Wingdings" pitchFamily="2" charset="2"/>
              <a:buAutoNum type="arabicPeriod"/>
              <a:defRPr/>
            </a:pPr>
            <a:r>
              <a:rPr lang="es-MX" sz="1700" dirty="0" err="1" smtClean="0"/>
              <a:t>Creating</a:t>
            </a:r>
            <a:r>
              <a:rPr lang="es-MX" sz="1700" dirty="0" smtClean="0"/>
              <a:t> </a:t>
            </a:r>
            <a:r>
              <a:rPr lang="es-MX" sz="1700" dirty="0" err="1" smtClean="0"/>
              <a:t>schedules</a:t>
            </a:r>
            <a:endParaRPr lang="es-MX" sz="1700" dirty="0" smtClean="0"/>
          </a:p>
          <a:p>
            <a:pPr marL="1828800" lvl="3" indent="-457200" eaLnBrk="1" hangingPunct="1">
              <a:spcBef>
                <a:spcPct val="0"/>
              </a:spcBef>
              <a:buClr>
                <a:schemeClr val="tx1"/>
              </a:buClr>
              <a:buSzTx/>
              <a:buFont typeface="Wingdings" pitchFamily="2" charset="2"/>
              <a:buAutoNum type="arabicPeriod"/>
              <a:defRPr/>
            </a:pPr>
            <a:r>
              <a:rPr lang="es-MX" sz="1700" dirty="0" smtClean="0"/>
              <a:t>Meeting </a:t>
            </a:r>
            <a:r>
              <a:rPr lang="es-MX" sz="1700" dirty="0" err="1" smtClean="0"/>
              <a:t>deadlines</a:t>
            </a:r>
            <a:endParaRPr lang="es-MX" sz="1700" dirty="0" smtClean="0"/>
          </a:p>
          <a:p>
            <a:pPr marL="1422400" lvl="2" indent="-508000" eaLnBrk="1" hangingPunct="1">
              <a:spcBef>
                <a:spcPct val="0"/>
              </a:spcBef>
              <a:buClr>
                <a:schemeClr val="tx1"/>
              </a:buClr>
              <a:buSzTx/>
              <a:buFont typeface="Wingdings" pitchFamily="2" charset="2"/>
              <a:buAutoNum type="alphaUcPeriod"/>
              <a:defRPr/>
            </a:pPr>
            <a:r>
              <a:rPr lang="es-MX" sz="1700" dirty="0" smtClean="0"/>
              <a:t>Interpersonal </a:t>
            </a:r>
            <a:r>
              <a:rPr lang="es-MX" sz="1700" dirty="0" err="1" smtClean="0"/>
              <a:t>skills</a:t>
            </a:r>
            <a:endParaRPr lang="es-MX" sz="1700" dirty="0" smtClean="0"/>
          </a:p>
          <a:p>
            <a:pPr marL="1828800" lvl="3" indent="-457200" eaLnBrk="1" hangingPunct="1">
              <a:spcBef>
                <a:spcPct val="0"/>
              </a:spcBef>
              <a:buClr>
                <a:schemeClr val="tx1"/>
              </a:buClr>
              <a:buSzTx/>
              <a:buFont typeface="Wingdings" pitchFamily="2" charset="2"/>
              <a:buAutoNum type="arabicPeriod"/>
              <a:defRPr/>
            </a:pPr>
            <a:r>
              <a:rPr lang="es-MX" sz="1700" dirty="0" err="1" smtClean="0"/>
              <a:t>Choosing</a:t>
            </a:r>
            <a:r>
              <a:rPr lang="es-MX" sz="1700" dirty="0" smtClean="0"/>
              <a:t> and </a:t>
            </a:r>
            <a:r>
              <a:rPr lang="es-MX" sz="1700" dirty="0" err="1" smtClean="0"/>
              <a:t>working</a:t>
            </a:r>
            <a:r>
              <a:rPr lang="es-MX" sz="1700" dirty="0" smtClean="0"/>
              <a:t> </a:t>
            </a:r>
            <a:r>
              <a:rPr lang="es-MX" sz="1700" dirty="0" err="1" smtClean="0"/>
              <a:t>with</a:t>
            </a:r>
            <a:r>
              <a:rPr lang="es-MX" sz="1700" dirty="0" smtClean="0"/>
              <a:t> a mentor</a:t>
            </a:r>
          </a:p>
          <a:p>
            <a:pPr marL="1828800" lvl="3" indent="-457200" eaLnBrk="1" hangingPunct="1">
              <a:spcBef>
                <a:spcPct val="0"/>
              </a:spcBef>
              <a:buClr>
                <a:schemeClr val="tx1"/>
              </a:buClr>
              <a:buSzTx/>
              <a:buFont typeface="Wingdings" pitchFamily="2" charset="2"/>
              <a:buAutoNum type="arabicPeriod"/>
              <a:defRPr/>
            </a:pPr>
            <a:r>
              <a:rPr lang="es-MX" sz="1700" dirty="0" err="1" smtClean="0"/>
              <a:t>Interviewing</a:t>
            </a:r>
            <a:r>
              <a:rPr lang="es-MX" sz="1700" dirty="0" smtClean="0"/>
              <a:t> </a:t>
            </a:r>
            <a:r>
              <a:rPr lang="es-MX" sz="1700" dirty="0" err="1" smtClean="0"/>
              <a:t>skills</a:t>
            </a:r>
            <a:endParaRPr lang="es-MX" sz="1700" dirty="0" smtClean="0"/>
          </a:p>
          <a:p>
            <a:pPr marL="1828800" lvl="3" indent="-457200" eaLnBrk="1" hangingPunct="1">
              <a:spcBef>
                <a:spcPct val="0"/>
              </a:spcBef>
              <a:buClr>
                <a:schemeClr val="tx1"/>
              </a:buClr>
              <a:buSzTx/>
              <a:buFont typeface="Wingdings" pitchFamily="2" charset="2"/>
              <a:buAutoNum type="arabicPeriod"/>
              <a:defRPr/>
            </a:pPr>
            <a:endParaRPr lang="es-MX" sz="1700" dirty="0" smtClean="0"/>
          </a:p>
          <a:p>
            <a:pPr marL="711200" indent="-711200" eaLnBrk="1" hangingPunct="1">
              <a:spcBef>
                <a:spcPct val="0"/>
              </a:spcBef>
              <a:buClr>
                <a:schemeClr val="tx1"/>
              </a:buClr>
              <a:buSzTx/>
              <a:buFont typeface="Wingdings" pitchFamily="2" charset="2"/>
              <a:buAutoNum type="romanUcPeriod" startAt="4"/>
              <a:defRPr/>
            </a:pPr>
            <a:r>
              <a:rPr lang="en-US" sz="1700" dirty="0" smtClean="0"/>
              <a:t>Conclusion</a:t>
            </a:r>
          </a:p>
        </p:txBody>
      </p:sp>
      <p:sp>
        <p:nvSpPr>
          <p:cNvPr id="35844" name="Line 4"/>
          <p:cNvSpPr>
            <a:spLocks noChangeShapeType="1"/>
          </p:cNvSpPr>
          <p:nvPr/>
        </p:nvSpPr>
        <p:spPr bwMode="auto">
          <a:xfrm>
            <a:off x="1219200" y="1371600"/>
            <a:ext cx="6934200" cy="0"/>
          </a:xfrm>
          <a:prstGeom prst="line">
            <a:avLst/>
          </a:prstGeom>
          <a:noFill/>
          <a:ln w="9525">
            <a:solidFill>
              <a:schemeClr val="tx1"/>
            </a:solidFill>
            <a:round/>
            <a:headEnd/>
            <a:tailEnd/>
          </a:ln>
          <a:effectLst/>
        </p:spPr>
        <p:txBody>
          <a:bodyPr/>
          <a:lstStyle/>
          <a:p>
            <a:endParaRPr lang="en-US"/>
          </a:p>
        </p:txBody>
      </p:sp>
      <p:sp>
        <p:nvSpPr>
          <p:cNvPr id="35845" name="Text Box 5"/>
          <p:cNvSpPr txBox="1">
            <a:spLocks noChangeArrowheads="1"/>
          </p:cNvSpPr>
          <p:nvPr/>
        </p:nvSpPr>
        <p:spPr bwMode="auto">
          <a:xfrm>
            <a:off x="1066800" y="1524000"/>
            <a:ext cx="7467600" cy="1776413"/>
          </a:xfrm>
          <a:prstGeom prst="rect">
            <a:avLst/>
          </a:prstGeom>
          <a:noFill/>
          <a:ln w="9525">
            <a:noFill/>
            <a:miter lim="800000"/>
            <a:headEnd/>
            <a:tailEnd/>
          </a:ln>
          <a:effectLst/>
        </p:spPr>
        <p:txBody>
          <a:bodyPr>
            <a:spAutoFit/>
          </a:bodyPr>
          <a:lstStyle/>
          <a:p>
            <a:pPr algn="ctr">
              <a:spcBef>
                <a:spcPct val="20000"/>
              </a:spcBef>
              <a:buClr>
                <a:schemeClr val="tx1"/>
              </a:buClr>
              <a:buFont typeface="Wingdings" pitchFamily="2" charset="2"/>
              <a:buNone/>
            </a:pPr>
            <a:r>
              <a:rPr lang="es-MX" sz="1700">
                <a:latin typeface="Tahoma" pitchFamily="34" charset="0"/>
              </a:rPr>
              <a:t>The Senior Project</a:t>
            </a:r>
            <a:r>
              <a:rPr lang="en-US" sz="1700">
                <a:latin typeface="Tahoma" pitchFamily="34" charset="0"/>
              </a:rPr>
              <a:t>: Synthesizing the K-12 Education </a:t>
            </a:r>
            <a:r>
              <a:rPr lang="en-US" sz="1700" i="1">
                <a:latin typeface="Tahoma" pitchFamily="34" charset="0"/>
              </a:rPr>
              <a:t>(continued…)</a:t>
            </a:r>
          </a:p>
          <a:p>
            <a:pPr algn="ctr">
              <a:spcBef>
                <a:spcPct val="20000"/>
              </a:spcBef>
              <a:buClr>
                <a:schemeClr val="tx1"/>
              </a:buClr>
              <a:buFont typeface="Wingdings" pitchFamily="2" charset="2"/>
              <a:buNone/>
            </a:pPr>
            <a:endParaRPr lang="en-US" sz="1700">
              <a:latin typeface="Tahoma" pitchFamily="34" charset="0"/>
            </a:endParaRPr>
          </a:p>
          <a:p>
            <a:pPr>
              <a:spcBef>
                <a:spcPct val="50000"/>
              </a:spcBef>
            </a:pPr>
            <a:endParaRPr lang="en-US"/>
          </a:p>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185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185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185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1859">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185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185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21859">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1859">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21859">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21859">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185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3"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029"/>
          <p:cNvSpPr txBox="1">
            <a:spLocks noChangeArrowheads="1"/>
          </p:cNvSpPr>
          <p:nvPr/>
        </p:nvSpPr>
        <p:spPr bwMode="auto">
          <a:xfrm>
            <a:off x="2362200" y="1371600"/>
            <a:ext cx="4724400" cy="5386388"/>
          </a:xfrm>
          <a:prstGeom prst="rect">
            <a:avLst/>
          </a:prstGeom>
          <a:solidFill>
            <a:schemeClr val="tx1"/>
          </a:solidFill>
          <a:ln w="9525">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36867" name="Rectangle 1026"/>
          <p:cNvSpPr>
            <a:spLocks noGrp="1" noChangeArrowheads="1"/>
          </p:cNvSpPr>
          <p:nvPr>
            <p:ph type="title"/>
          </p:nvPr>
        </p:nvSpPr>
        <p:spPr>
          <a:xfrm>
            <a:off x="1600200" y="685800"/>
            <a:ext cx="6324600" cy="685800"/>
          </a:xfrm>
        </p:spPr>
        <p:txBody>
          <a:bodyPr/>
          <a:lstStyle/>
          <a:p>
            <a:pPr algn="ctr" eaLnBrk="1" hangingPunct="1"/>
            <a:r>
              <a:rPr lang="en-US" sz="3000" smtClean="0"/>
              <a:t>Here’s how your outline should look</a:t>
            </a:r>
          </a:p>
        </p:txBody>
      </p:sp>
      <p:sp>
        <p:nvSpPr>
          <p:cNvPr id="122883" name="Rectangle 1027"/>
          <p:cNvSpPr>
            <a:spLocks noGrp="1" noChangeArrowheads="1"/>
          </p:cNvSpPr>
          <p:nvPr>
            <p:ph type="body" idx="1"/>
          </p:nvPr>
        </p:nvSpPr>
        <p:spPr>
          <a:xfrm>
            <a:off x="2743200" y="1676400"/>
            <a:ext cx="4191000" cy="4953000"/>
          </a:xfrm>
          <a:solidFill>
            <a:schemeClr val="tx1"/>
          </a:solidFill>
        </p:spPr>
        <p:txBody>
          <a:bodyPr/>
          <a:lstStyle/>
          <a:p>
            <a:pPr marL="711200" indent="-711200" algn="ctr" eaLnBrk="1" hangingPunct="1">
              <a:lnSpc>
                <a:spcPct val="90000"/>
              </a:lnSpc>
              <a:buClr>
                <a:schemeClr val="bg1"/>
              </a:buClr>
              <a:buSzTx/>
              <a:buFont typeface="Wingdings" pitchFamily="2" charset="2"/>
              <a:buNone/>
              <a:defRPr/>
            </a:pPr>
            <a:r>
              <a:rPr lang="es-MX" sz="900" dirty="0" err="1" smtClean="0">
                <a:solidFill>
                  <a:schemeClr val="bg1"/>
                </a:solidFill>
              </a:rPr>
              <a:t>The</a:t>
            </a:r>
            <a:r>
              <a:rPr lang="es-MX" sz="900" dirty="0" smtClean="0">
                <a:solidFill>
                  <a:schemeClr val="bg1"/>
                </a:solidFill>
              </a:rPr>
              <a:t> </a:t>
            </a:r>
            <a:r>
              <a:rPr lang="es-MX" sz="900" dirty="0" err="1" smtClean="0">
                <a:solidFill>
                  <a:schemeClr val="bg1"/>
                </a:solidFill>
              </a:rPr>
              <a:t>Senior</a:t>
            </a:r>
            <a:r>
              <a:rPr lang="es-MX" sz="900" dirty="0" smtClean="0">
                <a:solidFill>
                  <a:schemeClr val="bg1"/>
                </a:solidFill>
              </a:rPr>
              <a:t> Project</a:t>
            </a:r>
            <a:r>
              <a:rPr lang="en-US" sz="900" dirty="0" smtClean="0">
                <a:solidFill>
                  <a:schemeClr val="bg1"/>
                </a:solidFill>
              </a:rPr>
              <a:t>: Synthesizing the K-12 Education</a:t>
            </a:r>
          </a:p>
          <a:p>
            <a:pPr marL="711200" indent="-711200" eaLnBrk="1" hangingPunct="1">
              <a:lnSpc>
                <a:spcPct val="90000"/>
              </a:lnSpc>
              <a:buClr>
                <a:schemeClr val="bg1"/>
              </a:buClr>
              <a:buSzTx/>
              <a:buFont typeface="Wingdings" pitchFamily="2" charset="2"/>
              <a:buNone/>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None/>
              <a:defRPr/>
            </a:pPr>
            <a:r>
              <a:rPr lang="en-US" sz="900" dirty="0" smtClean="0">
                <a:solidFill>
                  <a:schemeClr val="bg1"/>
                </a:solidFill>
              </a:rPr>
              <a:t>Thesis Statement: The Senior Project is valuable to students because it is</a:t>
            </a:r>
          </a:p>
          <a:p>
            <a:pPr marL="711200" indent="-711200" eaLnBrk="1" hangingPunct="1">
              <a:lnSpc>
                <a:spcPct val="90000"/>
              </a:lnSpc>
              <a:spcBef>
                <a:spcPct val="0"/>
              </a:spcBef>
              <a:buClr>
                <a:schemeClr val="bg1"/>
              </a:buClr>
              <a:buSzTx/>
              <a:buFont typeface="Wingdings" pitchFamily="2" charset="2"/>
              <a:buNone/>
              <a:defRPr/>
            </a:pPr>
            <a:r>
              <a:rPr lang="en-US" sz="900" dirty="0" smtClean="0">
                <a:solidFill>
                  <a:schemeClr val="bg1"/>
                </a:solidFill>
              </a:rPr>
              <a:t>based upon an area of interest to the student, incorporates a variety of</a:t>
            </a:r>
          </a:p>
          <a:p>
            <a:pPr marL="711200" indent="-711200" eaLnBrk="1" hangingPunct="1">
              <a:lnSpc>
                <a:spcPct val="90000"/>
              </a:lnSpc>
              <a:spcBef>
                <a:spcPct val="0"/>
              </a:spcBef>
              <a:buClr>
                <a:schemeClr val="bg1"/>
              </a:buClr>
              <a:buSzTx/>
              <a:buFont typeface="Wingdings" pitchFamily="2" charset="2"/>
              <a:buNone/>
              <a:defRPr/>
            </a:pPr>
            <a:r>
              <a:rPr lang="en-US" sz="900" dirty="0" smtClean="0">
                <a:solidFill>
                  <a:schemeClr val="bg1"/>
                </a:solidFill>
              </a:rPr>
              <a:t>academic disciplines, and uses skills necessary in the workplace.</a:t>
            </a:r>
          </a:p>
          <a:p>
            <a:pPr marL="711200" indent="-711200" eaLnBrk="1" hangingPunct="1">
              <a:lnSpc>
                <a:spcPct val="90000"/>
              </a:lnSpc>
              <a:buClr>
                <a:schemeClr val="bg1"/>
              </a:buClr>
              <a:buSzTx/>
              <a:buFont typeface="Wingdings" pitchFamily="2" charset="2"/>
              <a:buNone/>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a:defRPr/>
            </a:pPr>
            <a:r>
              <a:rPr lang="en-US" sz="900" dirty="0" smtClean="0">
                <a:solidFill>
                  <a:schemeClr val="bg1"/>
                </a:solidFill>
              </a:rPr>
              <a:t>Introduction</a:t>
            </a:r>
          </a:p>
          <a:p>
            <a:pPr marL="1422400" lvl="2" indent="-508000" eaLnBrk="1" hangingPunct="1">
              <a:lnSpc>
                <a:spcPct val="90000"/>
              </a:lnSpc>
              <a:spcBef>
                <a:spcPct val="0"/>
              </a:spcBef>
              <a:buClr>
                <a:schemeClr val="bg1"/>
              </a:buClr>
              <a:buSzTx/>
              <a:buFont typeface="Wingdings" pitchFamily="2" charset="2"/>
              <a:buNone/>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a:defRPr/>
            </a:pPr>
            <a:r>
              <a:rPr lang="en-US" sz="900" dirty="0" smtClean="0">
                <a:solidFill>
                  <a:schemeClr val="bg1"/>
                </a:solidFill>
              </a:rPr>
              <a:t>The Senior Project is an opportunity for students to more fully study an area of interest not covered in the regular curriculum.</a:t>
            </a:r>
          </a:p>
          <a:p>
            <a:pPr marL="1422400" lvl="2" indent="-508000" eaLnBrk="1" hangingPunct="1">
              <a:lnSpc>
                <a:spcPct val="90000"/>
              </a:lnSpc>
              <a:spcBef>
                <a:spcPct val="0"/>
              </a:spcBef>
              <a:buClr>
                <a:schemeClr val="bg1"/>
              </a:buClr>
              <a:buSzTx/>
              <a:buFont typeface="Wingdings" pitchFamily="2" charset="2"/>
              <a:buAutoNum type="alphaUcPeriod"/>
              <a:defRPr/>
            </a:pPr>
            <a:r>
              <a:rPr lang="en-US" sz="900" dirty="0" smtClean="0">
                <a:solidFill>
                  <a:schemeClr val="bg1"/>
                </a:solidFill>
              </a:rPr>
              <a:t>Emphasis in one of three areas</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Personal growth</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Career exploration</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Altruism</a:t>
            </a:r>
          </a:p>
          <a:p>
            <a:pPr marL="1422400" lvl="2" indent="-508000" eaLnBrk="1" hangingPunct="1">
              <a:lnSpc>
                <a:spcPct val="90000"/>
              </a:lnSpc>
              <a:spcBef>
                <a:spcPct val="0"/>
              </a:spcBef>
              <a:buClr>
                <a:schemeClr val="bg1"/>
              </a:buClr>
              <a:buSzTx/>
              <a:buFont typeface="Wingdings" pitchFamily="2" charset="2"/>
              <a:buAutoNum type="alphaUcPeriod"/>
              <a:defRPr/>
            </a:pPr>
            <a:r>
              <a:rPr lang="en-US" sz="900" dirty="0" smtClean="0">
                <a:solidFill>
                  <a:schemeClr val="bg1"/>
                </a:solidFill>
              </a:rPr>
              <a:t>Allows for in-depth study of a specific topic</a:t>
            </a:r>
          </a:p>
          <a:p>
            <a:pPr marL="1828800" lvl="3" indent="-457200" eaLnBrk="1" hangingPunct="1">
              <a:lnSpc>
                <a:spcPct val="90000"/>
              </a:lnSpc>
              <a:spcBef>
                <a:spcPct val="0"/>
              </a:spcBef>
              <a:buClr>
                <a:schemeClr val="bg1"/>
              </a:buClr>
              <a:buSzTx/>
              <a:buFont typeface="Wingdings" pitchFamily="2" charset="2"/>
              <a:buAutoNum type="arabicPeriod"/>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a:defRPr/>
            </a:pPr>
            <a:r>
              <a:rPr lang="en-US" sz="900" dirty="0" smtClean="0">
                <a:solidFill>
                  <a:schemeClr val="bg1"/>
                </a:solidFill>
              </a:rPr>
              <a:t>The Senior Project encourages study across the curriculum.</a:t>
            </a:r>
          </a:p>
          <a:p>
            <a:pPr marL="1422400" lvl="2" indent="-508000" eaLnBrk="1" hangingPunct="1">
              <a:lnSpc>
                <a:spcPct val="90000"/>
              </a:lnSpc>
              <a:spcBef>
                <a:spcPct val="0"/>
              </a:spcBef>
              <a:buClr>
                <a:schemeClr val="bg1"/>
              </a:buClr>
              <a:buSzTx/>
              <a:buFont typeface="Wingdings" pitchFamily="2" charset="2"/>
              <a:buAutoNum type="alphaUcPeriod"/>
              <a:defRPr/>
            </a:pPr>
            <a:r>
              <a:rPr lang="en-US" sz="900" dirty="0" smtClean="0">
                <a:solidFill>
                  <a:schemeClr val="bg1"/>
                </a:solidFill>
              </a:rPr>
              <a:t>Three separate components</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Research paper</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Project </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Presentation</a:t>
            </a:r>
          </a:p>
          <a:p>
            <a:pPr marL="711200" indent="-711200" eaLnBrk="1" hangingPunct="1">
              <a:lnSpc>
                <a:spcPct val="90000"/>
              </a:lnSpc>
              <a:buClr>
                <a:schemeClr val="bg1"/>
              </a:buClr>
              <a:buSzTx/>
              <a:buFont typeface="Wingdings" pitchFamily="2" charset="2"/>
              <a:buNone/>
              <a:defRPr/>
            </a:pPr>
            <a:endParaRPr lang="en-US" sz="900" i="1" dirty="0" smtClean="0">
              <a:solidFill>
                <a:schemeClr val="bg1"/>
              </a:solidFill>
            </a:endParaRPr>
          </a:p>
          <a:p>
            <a:pPr marL="914400" lvl="2" indent="0" eaLnBrk="1" hangingPunct="1">
              <a:lnSpc>
                <a:spcPct val="90000"/>
              </a:lnSpc>
              <a:spcBef>
                <a:spcPct val="0"/>
              </a:spcBef>
              <a:buClr>
                <a:schemeClr val="bg1"/>
              </a:buClr>
              <a:buSzTx/>
              <a:buFont typeface="Wingdings" pitchFamily="2" charset="2"/>
              <a:buNone/>
              <a:defRPr/>
            </a:pPr>
            <a:r>
              <a:rPr lang="en-US" sz="900" dirty="0" smtClean="0">
                <a:solidFill>
                  <a:schemeClr val="bg1"/>
                </a:solidFill>
              </a:rPr>
              <a:t>B.            Interdisciplinary skills within each component</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Project may use both math and writing</a:t>
            </a:r>
          </a:p>
          <a:p>
            <a:pPr marL="1828800" lvl="3" indent="-457200" eaLnBrk="1" hangingPunct="1">
              <a:lnSpc>
                <a:spcPct val="90000"/>
              </a:lnSpc>
              <a:spcBef>
                <a:spcPct val="0"/>
              </a:spcBef>
              <a:buClr>
                <a:schemeClr val="bg1"/>
              </a:buClr>
              <a:buSzTx/>
              <a:buFont typeface="Wingdings" pitchFamily="2" charset="2"/>
              <a:buAutoNum type="arabicPeriod"/>
              <a:defRPr/>
            </a:pPr>
            <a:r>
              <a:rPr lang="en-US" sz="900" dirty="0" smtClean="0">
                <a:solidFill>
                  <a:schemeClr val="bg1"/>
                </a:solidFill>
              </a:rPr>
              <a:t>Speech may use speech techniques and visual aids</a:t>
            </a:r>
          </a:p>
          <a:p>
            <a:pPr marL="1422400" lvl="2" indent="-508000" eaLnBrk="1" hangingPunct="1">
              <a:lnSpc>
                <a:spcPct val="90000"/>
              </a:lnSpc>
              <a:spcBef>
                <a:spcPct val="0"/>
              </a:spcBef>
              <a:buClr>
                <a:schemeClr val="bg1"/>
              </a:buClr>
              <a:buSzTx/>
              <a:buFont typeface="Wingdings" pitchFamily="2" charset="2"/>
              <a:buAutoNum type="alphaUcPeriod"/>
              <a:defRPr/>
            </a:pPr>
            <a:endParaRPr lang="en-US"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startAt="4"/>
              <a:defRPr/>
            </a:pPr>
            <a:r>
              <a:rPr lang="es-MX" sz="900" dirty="0" err="1" smtClean="0">
                <a:solidFill>
                  <a:schemeClr val="bg1"/>
                </a:solidFill>
              </a:rPr>
              <a:t>The</a:t>
            </a:r>
            <a:r>
              <a:rPr lang="es-MX" sz="900" dirty="0" smtClean="0">
                <a:solidFill>
                  <a:schemeClr val="bg1"/>
                </a:solidFill>
              </a:rPr>
              <a:t> </a:t>
            </a:r>
            <a:r>
              <a:rPr lang="es-MX" sz="900" dirty="0" err="1" smtClean="0">
                <a:solidFill>
                  <a:schemeClr val="bg1"/>
                </a:solidFill>
              </a:rPr>
              <a:t>Senior</a:t>
            </a:r>
            <a:r>
              <a:rPr lang="es-MX" sz="900" dirty="0" smtClean="0">
                <a:solidFill>
                  <a:schemeClr val="bg1"/>
                </a:solidFill>
              </a:rPr>
              <a:t> Project </a:t>
            </a:r>
            <a:r>
              <a:rPr lang="es-MX" sz="900" dirty="0" err="1" smtClean="0">
                <a:solidFill>
                  <a:schemeClr val="bg1"/>
                </a:solidFill>
              </a:rPr>
              <a:t>emphasizes</a:t>
            </a:r>
            <a:r>
              <a:rPr lang="es-MX" sz="900" dirty="0" smtClean="0">
                <a:solidFill>
                  <a:schemeClr val="bg1"/>
                </a:solidFill>
              </a:rPr>
              <a:t> </a:t>
            </a:r>
            <a:r>
              <a:rPr lang="es-MX" sz="900" dirty="0" err="1" smtClean="0">
                <a:solidFill>
                  <a:schemeClr val="bg1"/>
                </a:solidFill>
              </a:rPr>
              <a:t>skills</a:t>
            </a:r>
            <a:r>
              <a:rPr lang="es-MX" sz="900" dirty="0" smtClean="0">
                <a:solidFill>
                  <a:schemeClr val="bg1"/>
                </a:solidFill>
              </a:rPr>
              <a:t> </a:t>
            </a:r>
            <a:r>
              <a:rPr lang="es-MX" sz="900" dirty="0" err="1" smtClean="0">
                <a:solidFill>
                  <a:schemeClr val="bg1"/>
                </a:solidFill>
              </a:rPr>
              <a:t>valued</a:t>
            </a:r>
            <a:r>
              <a:rPr lang="es-MX" sz="900" dirty="0" smtClean="0">
                <a:solidFill>
                  <a:schemeClr val="bg1"/>
                </a:solidFill>
              </a:rPr>
              <a:t> in </a:t>
            </a:r>
            <a:r>
              <a:rPr lang="es-MX" sz="900" dirty="0" err="1" smtClean="0">
                <a:solidFill>
                  <a:schemeClr val="bg1"/>
                </a:solidFill>
              </a:rPr>
              <a:t>the</a:t>
            </a:r>
            <a:r>
              <a:rPr lang="es-MX" sz="900" dirty="0" smtClean="0">
                <a:solidFill>
                  <a:schemeClr val="bg1"/>
                </a:solidFill>
              </a:rPr>
              <a:t> </a:t>
            </a:r>
            <a:r>
              <a:rPr lang="es-MX" sz="900" dirty="0" err="1" smtClean="0">
                <a:solidFill>
                  <a:schemeClr val="bg1"/>
                </a:solidFill>
              </a:rPr>
              <a:t>workplace</a:t>
            </a:r>
            <a:r>
              <a:rPr lang="es-MX" sz="900" dirty="0" smtClean="0">
                <a:solidFill>
                  <a:schemeClr val="bg1"/>
                </a:solidFill>
              </a:rPr>
              <a:t>.</a:t>
            </a:r>
          </a:p>
          <a:p>
            <a:pPr marL="1422400" lvl="2" indent="-508000" eaLnBrk="1" hangingPunct="1">
              <a:lnSpc>
                <a:spcPct val="90000"/>
              </a:lnSpc>
              <a:spcBef>
                <a:spcPct val="0"/>
              </a:spcBef>
              <a:buClr>
                <a:schemeClr val="bg1"/>
              </a:buClr>
              <a:buSzTx/>
              <a:buFont typeface="Wingdings" pitchFamily="2" charset="2"/>
              <a:buAutoNum type="alphaUcPeriod"/>
              <a:defRPr/>
            </a:pPr>
            <a:r>
              <a:rPr lang="es-MX" sz="900" dirty="0" smtClean="0">
                <a:solidFill>
                  <a:schemeClr val="bg1"/>
                </a:solidFill>
              </a:rPr>
              <a:t>Time </a:t>
            </a:r>
            <a:r>
              <a:rPr lang="es-MX" sz="900" dirty="0" err="1" smtClean="0">
                <a:solidFill>
                  <a:schemeClr val="bg1"/>
                </a:solidFill>
              </a:rPr>
              <a:t>management</a:t>
            </a:r>
            <a:endParaRPr lang="es-MX" sz="900" dirty="0" smtClean="0">
              <a:solidFill>
                <a:schemeClr val="bg1"/>
              </a:solidFill>
            </a:endParaRPr>
          </a:p>
          <a:p>
            <a:pPr marL="1828800" lvl="3" indent="-457200" eaLnBrk="1" hangingPunct="1">
              <a:lnSpc>
                <a:spcPct val="90000"/>
              </a:lnSpc>
              <a:spcBef>
                <a:spcPct val="0"/>
              </a:spcBef>
              <a:buClr>
                <a:schemeClr val="bg1"/>
              </a:buClr>
              <a:buSzTx/>
              <a:buFont typeface="Wingdings" pitchFamily="2" charset="2"/>
              <a:buAutoNum type="arabicPeriod"/>
              <a:defRPr/>
            </a:pPr>
            <a:r>
              <a:rPr lang="es-MX" sz="900" dirty="0" err="1" smtClean="0">
                <a:solidFill>
                  <a:schemeClr val="bg1"/>
                </a:solidFill>
              </a:rPr>
              <a:t>Creating</a:t>
            </a:r>
            <a:r>
              <a:rPr lang="es-MX" sz="900" dirty="0" smtClean="0">
                <a:solidFill>
                  <a:schemeClr val="bg1"/>
                </a:solidFill>
              </a:rPr>
              <a:t> </a:t>
            </a:r>
            <a:r>
              <a:rPr lang="es-MX" sz="900" dirty="0" err="1" smtClean="0">
                <a:solidFill>
                  <a:schemeClr val="bg1"/>
                </a:solidFill>
              </a:rPr>
              <a:t>schedules</a:t>
            </a:r>
            <a:endParaRPr lang="es-MX" sz="900" dirty="0" smtClean="0">
              <a:solidFill>
                <a:schemeClr val="bg1"/>
              </a:solidFill>
            </a:endParaRPr>
          </a:p>
          <a:p>
            <a:pPr marL="1828800" lvl="3" indent="-457200" eaLnBrk="1" hangingPunct="1">
              <a:lnSpc>
                <a:spcPct val="90000"/>
              </a:lnSpc>
              <a:spcBef>
                <a:spcPct val="0"/>
              </a:spcBef>
              <a:buClr>
                <a:schemeClr val="bg1"/>
              </a:buClr>
              <a:buSzTx/>
              <a:buFont typeface="Wingdings" pitchFamily="2" charset="2"/>
              <a:buAutoNum type="arabicPeriod"/>
              <a:defRPr/>
            </a:pPr>
            <a:r>
              <a:rPr lang="es-MX" sz="900" dirty="0" smtClean="0">
                <a:solidFill>
                  <a:schemeClr val="bg1"/>
                </a:solidFill>
              </a:rPr>
              <a:t>Meeting </a:t>
            </a:r>
            <a:r>
              <a:rPr lang="es-MX" sz="900" dirty="0" err="1" smtClean="0">
                <a:solidFill>
                  <a:schemeClr val="bg1"/>
                </a:solidFill>
              </a:rPr>
              <a:t>deadlines</a:t>
            </a:r>
            <a:endParaRPr lang="es-MX" sz="900" dirty="0" smtClean="0">
              <a:solidFill>
                <a:schemeClr val="bg1"/>
              </a:solidFill>
            </a:endParaRPr>
          </a:p>
          <a:p>
            <a:pPr marL="1422400" lvl="2" indent="-508000" eaLnBrk="1" hangingPunct="1">
              <a:lnSpc>
                <a:spcPct val="90000"/>
              </a:lnSpc>
              <a:spcBef>
                <a:spcPct val="0"/>
              </a:spcBef>
              <a:buClr>
                <a:schemeClr val="bg1"/>
              </a:buClr>
              <a:buSzTx/>
              <a:buFont typeface="Wingdings" pitchFamily="2" charset="2"/>
              <a:buAutoNum type="alphaUcPeriod"/>
              <a:defRPr/>
            </a:pPr>
            <a:r>
              <a:rPr lang="es-MX" sz="900" dirty="0" smtClean="0">
                <a:solidFill>
                  <a:schemeClr val="bg1"/>
                </a:solidFill>
              </a:rPr>
              <a:t>Interpersonal </a:t>
            </a:r>
            <a:r>
              <a:rPr lang="es-MX" sz="900" dirty="0" err="1" smtClean="0">
                <a:solidFill>
                  <a:schemeClr val="bg1"/>
                </a:solidFill>
              </a:rPr>
              <a:t>skills</a:t>
            </a:r>
            <a:endParaRPr lang="es-MX" sz="900" dirty="0" smtClean="0">
              <a:solidFill>
                <a:schemeClr val="bg1"/>
              </a:solidFill>
            </a:endParaRPr>
          </a:p>
          <a:p>
            <a:pPr marL="1828800" lvl="3" indent="-457200" eaLnBrk="1" hangingPunct="1">
              <a:lnSpc>
                <a:spcPct val="90000"/>
              </a:lnSpc>
              <a:spcBef>
                <a:spcPct val="0"/>
              </a:spcBef>
              <a:buClr>
                <a:schemeClr val="bg1"/>
              </a:buClr>
              <a:buSzTx/>
              <a:buFont typeface="Wingdings" pitchFamily="2" charset="2"/>
              <a:buAutoNum type="arabicPeriod"/>
              <a:defRPr/>
            </a:pPr>
            <a:r>
              <a:rPr lang="es-MX" sz="900" dirty="0" err="1" smtClean="0">
                <a:solidFill>
                  <a:schemeClr val="bg1"/>
                </a:solidFill>
              </a:rPr>
              <a:t>Choosing</a:t>
            </a:r>
            <a:r>
              <a:rPr lang="es-MX" sz="900" dirty="0" smtClean="0">
                <a:solidFill>
                  <a:schemeClr val="bg1"/>
                </a:solidFill>
              </a:rPr>
              <a:t> and </a:t>
            </a:r>
            <a:r>
              <a:rPr lang="es-MX" sz="900" dirty="0" err="1" smtClean="0">
                <a:solidFill>
                  <a:schemeClr val="bg1"/>
                </a:solidFill>
              </a:rPr>
              <a:t>working</a:t>
            </a:r>
            <a:r>
              <a:rPr lang="es-MX" sz="900" dirty="0" smtClean="0">
                <a:solidFill>
                  <a:schemeClr val="bg1"/>
                </a:solidFill>
              </a:rPr>
              <a:t> </a:t>
            </a:r>
            <a:r>
              <a:rPr lang="es-MX" sz="900" dirty="0" err="1" smtClean="0">
                <a:solidFill>
                  <a:schemeClr val="bg1"/>
                </a:solidFill>
              </a:rPr>
              <a:t>with</a:t>
            </a:r>
            <a:r>
              <a:rPr lang="es-MX" sz="900" dirty="0" smtClean="0">
                <a:solidFill>
                  <a:schemeClr val="bg1"/>
                </a:solidFill>
              </a:rPr>
              <a:t> a mentor</a:t>
            </a:r>
          </a:p>
          <a:p>
            <a:pPr marL="1828800" lvl="3" indent="-457200" eaLnBrk="1" hangingPunct="1">
              <a:lnSpc>
                <a:spcPct val="90000"/>
              </a:lnSpc>
              <a:spcBef>
                <a:spcPct val="0"/>
              </a:spcBef>
              <a:buClr>
                <a:schemeClr val="bg1"/>
              </a:buClr>
              <a:buSzTx/>
              <a:buFont typeface="Wingdings" pitchFamily="2" charset="2"/>
              <a:buAutoNum type="arabicPeriod"/>
              <a:defRPr/>
            </a:pPr>
            <a:r>
              <a:rPr lang="es-MX" sz="900" dirty="0" err="1" smtClean="0">
                <a:solidFill>
                  <a:schemeClr val="bg1"/>
                </a:solidFill>
              </a:rPr>
              <a:t>Interviewing</a:t>
            </a:r>
            <a:r>
              <a:rPr lang="es-MX" sz="900" dirty="0" smtClean="0">
                <a:solidFill>
                  <a:schemeClr val="bg1"/>
                </a:solidFill>
              </a:rPr>
              <a:t> </a:t>
            </a:r>
            <a:r>
              <a:rPr lang="es-MX" sz="900" dirty="0" err="1" smtClean="0">
                <a:solidFill>
                  <a:schemeClr val="bg1"/>
                </a:solidFill>
              </a:rPr>
              <a:t>skills</a:t>
            </a:r>
            <a:endParaRPr lang="es-MX" sz="900" dirty="0" smtClean="0">
              <a:solidFill>
                <a:schemeClr val="bg1"/>
              </a:solidFill>
            </a:endParaRPr>
          </a:p>
          <a:p>
            <a:pPr marL="1828800" lvl="3" indent="-457200" eaLnBrk="1" hangingPunct="1">
              <a:lnSpc>
                <a:spcPct val="90000"/>
              </a:lnSpc>
              <a:spcBef>
                <a:spcPct val="0"/>
              </a:spcBef>
              <a:buClr>
                <a:schemeClr val="bg1"/>
              </a:buClr>
              <a:buSzTx/>
              <a:buFont typeface="Wingdings" pitchFamily="2" charset="2"/>
              <a:buAutoNum type="arabicPeriod"/>
              <a:defRPr/>
            </a:pPr>
            <a:endParaRPr lang="es-MX" sz="900" dirty="0" smtClean="0">
              <a:solidFill>
                <a:schemeClr val="bg1"/>
              </a:solidFill>
            </a:endParaRPr>
          </a:p>
          <a:p>
            <a:pPr marL="711200" indent="-711200" eaLnBrk="1" hangingPunct="1">
              <a:lnSpc>
                <a:spcPct val="90000"/>
              </a:lnSpc>
              <a:spcBef>
                <a:spcPct val="0"/>
              </a:spcBef>
              <a:buClr>
                <a:schemeClr val="bg1"/>
              </a:buClr>
              <a:buSzTx/>
              <a:buFont typeface="Wingdings" pitchFamily="2" charset="2"/>
              <a:buAutoNum type="romanUcPeriod" startAt="4"/>
              <a:defRPr/>
            </a:pPr>
            <a:r>
              <a:rPr lang="en-US" sz="900" dirty="0" smtClean="0">
                <a:solidFill>
                  <a:schemeClr val="bg1"/>
                </a:solidFill>
              </a:rPr>
              <a:t>Conclusion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p:txBody>
          <a:bodyPr/>
          <a:lstStyle/>
          <a:p>
            <a:pPr eaLnBrk="1" hangingPunct="1"/>
            <a:r>
              <a:rPr lang="en-US" smtClean="0"/>
              <a:t/>
            </a:r>
            <a:br>
              <a:rPr lang="en-US" smtClean="0"/>
            </a:br>
            <a:r>
              <a:rPr lang="en-US" smtClean="0"/>
              <a:t>Example of Page Layout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dissolve">
                                      <p:cBhvr>
                                        <p:cTn id="7" dur="500"/>
                                        <p:tgtEl>
                                          <p:spTgt spid="120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1447800" y="1143000"/>
            <a:ext cx="5029200" cy="5562600"/>
          </a:xfrm>
          <a:prstGeom prst="rect">
            <a:avLst/>
          </a:prstGeom>
          <a:solidFill>
            <a:schemeClr val="tx1"/>
          </a:solidFill>
          <a:ln w="9525">
            <a:solidFill>
              <a:schemeClr val="tx1"/>
            </a:solidFill>
            <a:miter lim="800000"/>
            <a:headEnd/>
            <a:tailEnd/>
          </a:ln>
          <a:effectLst/>
        </p:spPr>
        <p:txBody>
          <a:bodyPr wrap="none" anchor="ctr"/>
          <a:lstStyle/>
          <a:p>
            <a:pPr algn="ctr"/>
            <a:endParaRPr lang="en-US"/>
          </a:p>
        </p:txBody>
      </p:sp>
      <p:sp>
        <p:nvSpPr>
          <p:cNvPr id="38915" name="Text Box 6"/>
          <p:cNvSpPr txBox="1">
            <a:spLocks noChangeArrowheads="1"/>
          </p:cNvSpPr>
          <p:nvPr/>
        </p:nvSpPr>
        <p:spPr bwMode="auto">
          <a:xfrm>
            <a:off x="1981200" y="1600200"/>
            <a:ext cx="3962400" cy="4545013"/>
          </a:xfrm>
          <a:prstGeom prst="rect">
            <a:avLst/>
          </a:prstGeom>
          <a:solidFill>
            <a:schemeClr val="tx1"/>
          </a:solidFill>
          <a:ln w="9525">
            <a:noFill/>
            <a:miter lim="800000"/>
            <a:headEnd/>
            <a:tailEnd/>
          </a:ln>
          <a:effectLst/>
        </p:spPr>
        <p:txBody>
          <a:bodyPr>
            <a:spAutoFit/>
          </a:bodyPr>
          <a:lstStyle/>
          <a:p>
            <a:pPr>
              <a:lnSpc>
                <a:spcPct val="195000"/>
              </a:lnSpc>
            </a:pPr>
            <a:r>
              <a:rPr lang="en-US" sz="1000">
                <a:solidFill>
                  <a:srgbClr val="000000"/>
                </a:solidFill>
                <a:cs typeface="Times New Roman" pitchFamily="18" charset="0"/>
              </a:rPr>
              <a:t>sobering amount of situational and relational inconvenience envelopes the characters found in Albert Camus’ novella </a:t>
            </a:r>
            <a:r>
              <a:rPr lang="en-US" sz="1000" i="1">
                <a:solidFill>
                  <a:srgbClr val="000000"/>
                </a:solidFill>
                <a:cs typeface="Times New Roman" pitchFamily="18" charset="0"/>
              </a:rPr>
              <a:t>The Stranger</a:t>
            </a:r>
            <a:r>
              <a:rPr lang="en-US" sz="1000">
                <a:solidFill>
                  <a:srgbClr val="000000"/>
                </a:solidFill>
                <a:cs typeface="Times New Roman" pitchFamily="18" charset="0"/>
              </a:rPr>
              <a:t> in that a constant state of tension (Einstein quote) exists between each character’s interactions with one another.</a:t>
            </a:r>
          </a:p>
          <a:p>
            <a:pPr>
              <a:lnSpc>
                <a:spcPct val="195000"/>
              </a:lnSpc>
            </a:pPr>
            <a:r>
              <a:rPr lang="en-US" sz="1000">
                <a:solidFill>
                  <a:srgbClr val="000000"/>
                </a:solidFill>
                <a:cs typeface="Times New Roman" pitchFamily="18" charset="0"/>
              </a:rPr>
              <a:t>Albert Camus is attempting to portray a truth about the reality of the human condition, a reality few individuals would accept, and the tension filled relationships that overshadow humanity’s everyday existence. </a:t>
            </a:r>
          </a:p>
          <a:p>
            <a:pPr>
              <a:lnSpc>
                <a:spcPct val="195000"/>
              </a:lnSpc>
            </a:pPr>
            <a:r>
              <a:rPr lang="en-US" sz="1000">
                <a:solidFill>
                  <a:srgbClr val="000000"/>
                </a:solidFill>
                <a:cs typeface="Times New Roman" pitchFamily="18" charset="0"/>
              </a:rPr>
              <a:t>          If Meursault had simply agreed with the Magistrate about believing in God, specifically Jesus Christ and his death on the cross, then he would likely have been released from jail. It is obvious the French had no particular fondness for the Arabs or the Moors. They are obviously foreigners to the French and, believing in a faith other than Christianity, are not of the same caliber aseveryone else. The only problem is that Mersault has not a care</a:t>
            </a:r>
          </a:p>
        </p:txBody>
      </p:sp>
      <p:sp>
        <p:nvSpPr>
          <p:cNvPr id="38916" name="Text Box 7"/>
          <p:cNvSpPr txBox="1">
            <a:spLocks noChangeArrowheads="1"/>
          </p:cNvSpPr>
          <p:nvPr/>
        </p:nvSpPr>
        <p:spPr bwMode="auto">
          <a:xfrm>
            <a:off x="5257800" y="1279525"/>
            <a:ext cx="990600" cy="244475"/>
          </a:xfrm>
          <a:prstGeom prst="rect">
            <a:avLst/>
          </a:prstGeom>
          <a:solidFill>
            <a:schemeClr val="tx1"/>
          </a:solidFill>
          <a:ln w="9525">
            <a:noFill/>
            <a:miter lim="800000"/>
            <a:headEnd/>
            <a:tailEnd/>
          </a:ln>
          <a:effectLst/>
        </p:spPr>
        <p:txBody>
          <a:bodyPr>
            <a:spAutoFit/>
          </a:bodyPr>
          <a:lstStyle/>
          <a:p>
            <a:pPr>
              <a:spcBef>
                <a:spcPct val="50000"/>
              </a:spcBef>
            </a:pPr>
            <a:r>
              <a:rPr lang="en-US" sz="1000">
                <a:solidFill>
                  <a:srgbClr val="000000"/>
                </a:solidFill>
              </a:rPr>
              <a:t>Brady 2</a:t>
            </a:r>
          </a:p>
        </p:txBody>
      </p:sp>
      <p:grpSp>
        <p:nvGrpSpPr>
          <p:cNvPr id="119826" name="Group 18"/>
          <p:cNvGrpSpPr>
            <a:grpSpLocks/>
          </p:cNvGrpSpPr>
          <p:nvPr/>
        </p:nvGrpSpPr>
        <p:grpSpPr bwMode="auto">
          <a:xfrm>
            <a:off x="5867400" y="1905000"/>
            <a:ext cx="609600" cy="609600"/>
            <a:chOff x="4176" y="1008"/>
            <a:chExt cx="384" cy="384"/>
          </a:xfrm>
        </p:grpSpPr>
        <p:grpSp>
          <p:nvGrpSpPr>
            <p:cNvPr id="38950" name="Group 12"/>
            <p:cNvGrpSpPr>
              <a:grpSpLocks/>
            </p:cNvGrpSpPr>
            <p:nvPr/>
          </p:nvGrpSpPr>
          <p:grpSpPr bwMode="auto">
            <a:xfrm>
              <a:off x="4176" y="1152"/>
              <a:ext cx="384" cy="240"/>
              <a:chOff x="1392" y="1056"/>
              <a:chExt cx="384" cy="240"/>
            </a:xfrm>
          </p:grpSpPr>
          <p:sp>
            <p:nvSpPr>
              <p:cNvPr id="38952" name="Line 13"/>
              <p:cNvSpPr>
                <a:spLocks noChangeShapeType="1"/>
              </p:cNvSpPr>
              <p:nvPr/>
            </p:nvSpPr>
            <p:spPr bwMode="auto">
              <a:xfrm>
                <a:off x="1392" y="1152"/>
                <a:ext cx="384" cy="0"/>
              </a:xfrm>
              <a:prstGeom prst="line">
                <a:avLst/>
              </a:prstGeom>
              <a:noFill/>
              <a:ln w="38100">
                <a:solidFill>
                  <a:schemeClr val="accent1"/>
                </a:solidFill>
                <a:round/>
                <a:headEnd type="triangle" w="sm" len="sm"/>
                <a:tailEnd type="triangle" w="sm" len="sm"/>
              </a:ln>
              <a:effectLst/>
            </p:spPr>
            <p:txBody>
              <a:bodyPr/>
              <a:lstStyle/>
              <a:p>
                <a:endParaRPr lang="en-US"/>
              </a:p>
            </p:txBody>
          </p:sp>
          <p:sp>
            <p:nvSpPr>
              <p:cNvPr id="38953" name="Line 14"/>
              <p:cNvSpPr>
                <a:spLocks noChangeShapeType="1"/>
              </p:cNvSpPr>
              <p:nvPr/>
            </p:nvSpPr>
            <p:spPr bwMode="auto">
              <a:xfrm>
                <a:off x="1776" y="1056"/>
                <a:ext cx="0" cy="240"/>
              </a:xfrm>
              <a:prstGeom prst="line">
                <a:avLst/>
              </a:prstGeom>
              <a:noFill/>
              <a:ln w="9525">
                <a:solidFill>
                  <a:schemeClr val="accent1"/>
                </a:solidFill>
                <a:round/>
                <a:headEnd/>
                <a:tailEnd/>
              </a:ln>
              <a:effectLst/>
            </p:spPr>
            <p:txBody>
              <a:bodyPr/>
              <a:lstStyle/>
              <a:p>
                <a:endParaRPr lang="en-US"/>
              </a:p>
            </p:txBody>
          </p:sp>
          <p:sp>
            <p:nvSpPr>
              <p:cNvPr id="38954" name="Line 15"/>
              <p:cNvSpPr>
                <a:spLocks noChangeShapeType="1"/>
              </p:cNvSpPr>
              <p:nvPr/>
            </p:nvSpPr>
            <p:spPr bwMode="auto">
              <a:xfrm>
                <a:off x="1392" y="1056"/>
                <a:ext cx="0" cy="240"/>
              </a:xfrm>
              <a:prstGeom prst="line">
                <a:avLst/>
              </a:prstGeom>
              <a:noFill/>
              <a:ln w="9525">
                <a:solidFill>
                  <a:schemeClr val="accent1"/>
                </a:solidFill>
                <a:round/>
                <a:headEnd/>
                <a:tailEnd/>
              </a:ln>
              <a:effectLst/>
            </p:spPr>
            <p:txBody>
              <a:bodyPr/>
              <a:lstStyle/>
              <a:p>
                <a:endParaRPr lang="en-US"/>
              </a:p>
            </p:txBody>
          </p:sp>
        </p:grpSp>
        <p:sp>
          <p:nvSpPr>
            <p:cNvPr id="38951" name="Text Box 17"/>
            <p:cNvSpPr txBox="1">
              <a:spLocks noChangeArrowheads="1"/>
            </p:cNvSpPr>
            <p:nvPr/>
          </p:nvSpPr>
          <p:spPr bwMode="auto">
            <a:xfrm>
              <a:off x="4272" y="1008"/>
              <a:ext cx="244" cy="231"/>
            </a:xfrm>
            <a:prstGeom prst="rect">
              <a:avLst/>
            </a:prstGeom>
            <a:noFill/>
            <a:ln w="9525">
              <a:noFill/>
              <a:miter lim="800000"/>
              <a:headEnd/>
              <a:tailEnd/>
            </a:ln>
            <a:effectLst/>
          </p:spPr>
          <p:txBody>
            <a:bodyPr wrap="none">
              <a:spAutoFit/>
            </a:bodyPr>
            <a:lstStyle/>
            <a:p>
              <a:r>
                <a:rPr lang="en-US" sz="1800">
                  <a:solidFill>
                    <a:schemeClr val="accent1"/>
                  </a:solidFill>
                </a:rPr>
                <a:t>1”</a:t>
              </a:r>
            </a:p>
          </p:txBody>
        </p:sp>
      </p:grpSp>
      <p:grpSp>
        <p:nvGrpSpPr>
          <p:cNvPr id="119827" name="Group 19"/>
          <p:cNvGrpSpPr>
            <a:grpSpLocks/>
          </p:cNvGrpSpPr>
          <p:nvPr/>
        </p:nvGrpSpPr>
        <p:grpSpPr bwMode="auto">
          <a:xfrm>
            <a:off x="1447800" y="1905000"/>
            <a:ext cx="609600" cy="609600"/>
            <a:chOff x="4176" y="1008"/>
            <a:chExt cx="384" cy="384"/>
          </a:xfrm>
        </p:grpSpPr>
        <p:grpSp>
          <p:nvGrpSpPr>
            <p:cNvPr id="38945" name="Group 20"/>
            <p:cNvGrpSpPr>
              <a:grpSpLocks/>
            </p:cNvGrpSpPr>
            <p:nvPr/>
          </p:nvGrpSpPr>
          <p:grpSpPr bwMode="auto">
            <a:xfrm>
              <a:off x="4176" y="1152"/>
              <a:ext cx="384" cy="240"/>
              <a:chOff x="1392" y="1056"/>
              <a:chExt cx="384" cy="240"/>
            </a:xfrm>
          </p:grpSpPr>
          <p:sp>
            <p:nvSpPr>
              <p:cNvPr id="38947" name="Line 21"/>
              <p:cNvSpPr>
                <a:spLocks noChangeShapeType="1"/>
              </p:cNvSpPr>
              <p:nvPr/>
            </p:nvSpPr>
            <p:spPr bwMode="auto">
              <a:xfrm>
                <a:off x="1392" y="1152"/>
                <a:ext cx="384" cy="0"/>
              </a:xfrm>
              <a:prstGeom prst="line">
                <a:avLst/>
              </a:prstGeom>
              <a:noFill/>
              <a:ln w="38100">
                <a:solidFill>
                  <a:schemeClr val="accent1"/>
                </a:solidFill>
                <a:round/>
                <a:headEnd type="triangle" w="sm" len="sm"/>
                <a:tailEnd type="triangle" w="sm" len="sm"/>
              </a:ln>
              <a:effectLst/>
            </p:spPr>
            <p:txBody>
              <a:bodyPr/>
              <a:lstStyle/>
              <a:p>
                <a:endParaRPr lang="en-US"/>
              </a:p>
            </p:txBody>
          </p:sp>
          <p:sp>
            <p:nvSpPr>
              <p:cNvPr id="38948" name="Line 22"/>
              <p:cNvSpPr>
                <a:spLocks noChangeShapeType="1"/>
              </p:cNvSpPr>
              <p:nvPr/>
            </p:nvSpPr>
            <p:spPr bwMode="auto">
              <a:xfrm>
                <a:off x="1776" y="1056"/>
                <a:ext cx="0" cy="240"/>
              </a:xfrm>
              <a:prstGeom prst="line">
                <a:avLst/>
              </a:prstGeom>
              <a:noFill/>
              <a:ln w="9525">
                <a:solidFill>
                  <a:schemeClr val="accent1"/>
                </a:solidFill>
                <a:round/>
                <a:headEnd/>
                <a:tailEnd/>
              </a:ln>
              <a:effectLst/>
            </p:spPr>
            <p:txBody>
              <a:bodyPr/>
              <a:lstStyle/>
              <a:p>
                <a:endParaRPr lang="en-US"/>
              </a:p>
            </p:txBody>
          </p:sp>
          <p:sp>
            <p:nvSpPr>
              <p:cNvPr id="38949" name="Line 23"/>
              <p:cNvSpPr>
                <a:spLocks noChangeShapeType="1"/>
              </p:cNvSpPr>
              <p:nvPr/>
            </p:nvSpPr>
            <p:spPr bwMode="auto">
              <a:xfrm>
                <a:off x="1392" y="1056"/>
                <a:ext cx="0" cy="240"/>
              </a:xfrm>
              <a:prstGeom prst="line">
                <a:avLst/>
              </a:prstGeom>
              <a:noFill/>
              <a:ln w="9525">
                <a:solidFill>
                  <a:schemeClr val="accent1"/>
                </a:solidFill>
                <a:round/>
                <a:headEnd/>
                <a:tailEnd/>
              </a:ln>
              <a:effectLst/>
            </p:spPr>
            <p:txBody>
              <a:bodyPr/>
              <a:lstStyle/>
              <a:p>
                <a:endParaRPr lang="en-US"/>
              </a:p>
            </p:txBody>
          </p:sp>
        </p:grpSp>
        <p:sp>
          <p:nvSpPr>
            <p:cNvPr id="38946" name="Text Box 24"/>
            <p:cNvSpPr txBox="1">
              <a:spLocks noChangeArrowheads="1"/>
            </p:cNvSpPr>
            <p:nvPr/>
          </p:nvSpPr>
          <p:spPr bwMode="auto">
            <a:xfrm>
              <a:off x="4272" y="1008"/>
              <a:ext cx="244" cy="231"/>
            </a:xfrm>
            <a:prstGeom prst="rect">
              <a:avLst/>
            </a:prstGeom>
            <a:noFill/>
            <a:ln w="9525">
              <a:noFill/>
              <a:miter lim="800000"/>
              <a:headEnd/>
              <a:tailEnd/>
            </a:ln>
            <a:effectLst/>
          </p:spPr>
          <p:txBody>
            <a:bodyPr wrap="none">
              <a:spAutoFit/>
            </a:bodyPr>
            <a:lstStyle/>
            <a:p>
              <a:r>
                <a:rPr lang="en-US" sz="1800">
                  <a:solidFill>
                    <a:schemeClr val="accent1"/>
                  </a:solidFill>
                </a:rPr>
                <a:t>1”</a:t>
              </a:r>
            </a:p>
          </p:txBody>
        </p:sp>
      </p:grpSp>
      <p:grpSp>
        <p:nvGrpSpPr>
          <p:cNvPr id="119839" name="Group 31"/>
          <p:cNvGrpSpPr>
            <a:grpSpLocks/>
          </p:cNvGrpSpPr>
          <p:nvPr/>
        </p:nvGrpSpPr>
        <p:grpSpPr bwMode="auto">
          <a:xfrm>
            <a:off x="3733800" y="6096000"/>
            <a:ext cx="501650" cy="609600"/>
            <a:chOff x="4776" y="1176"/>
            <a:chExt cx="316" cy="384"/>
          </a:xfrm>
        </p:grpSpPr>
        <p:grpSp>
          <p:nvGrpSpPr>
            <p:cNvPr id="38940" name="Group 26"/>
            <p:cNvGrpSpPr>
              <a:grpSpLocks/>
            </p:cNvGrpSpPr>
            <p:nvPr/>
          </p:nvGrpSpPr>
          <p:grpSpPr bwMode="auto">
            <a:xfrm rot="-5400000">
              <a:off x="4704" y="1248"/>
              <a:ext cx="384" cy="240"/>
              <a:chOff x="1392" y="1056"/>
              <a:chExt cx="384" cy="240"/>
            </a:xfrm>
          </p:grpSpPr>
          <p:sp>
            <p:nvSpPr>
              <p:cNvPr id="38942" name="Line 27"/>
              <p:cNvSpPr>
                <a:spLocks noChangeShapeType="1"/>
              </p:cNvSpPr>
              <p:nvPr/>
            </p:nvSpPr>
            <p:spPr bwMode="auto">
              <a:xfrm>
                <a:off x="1392" y="1152"/>
                <a:ext cx="384" cy="0"/>
              </a:xfrm>
              <a:prstGeom prst="line">
                <a:avLst/>
              </a:prstGeom>
              <a:noFill/>
              <a:ln w="38100">
                <a:solidFill>
                  <a:schemeClr val="accent1"/>
                </a:solidFill>
                <a:round/>
                <a:headEnd type="triangle" w="sm" len="sm"/>
                <a:tailEnd type="triangle" w="sm" len="sm"/>
              </a:ln>
              <a:effectLst/>
            </p:spPr>
            <p:txBody>
              <a:bodyPr/>
              <a:lstStyle/>
              <a:p>
                <a:endParaRPr lang="en-US"/>
              </a:p>
            </p:txBody>
          </p:sp>
          <p:sp>
            <p:nvSpPr>
              <p:cNvPr id="38943" name="Line 28"/>
              <p:cNvSpPr>
                <a:spLocks noChangeShapeType="1"/>
              </p:cNvSpPr>
              <p:nvPr/>
            </p:nvSpPr>
            <p:spPr bwMode="auto">
              <a:xfrm>
                <a:off x="1776" y="1056"/>
                <a:ext cx="0" cy="240"/>
              </a:xfrm>
              <a:prstGeom prst="line">
                <a:avLst/>
              </a:prstGeom>
              <a:noFill/>
              <a:ln w="9525">
                <a:solidFill>
                  <a:schemeClr val="accent1"/>
                </a:solidFill>
                <a:round/>
                <a:headEnd/>
                <a:tailEnd/>
              </a:ln>
              <a:effectLst/>
            </p:spPr>
            <p:txBody>
              <a:bodyPr/>
              <a:lstStyle/>
              <a:p>
                <a:endParaRPr lang="en-US"/>
              </a:p>
            </p:txBody>
          </p:sp>
          <p:sp>
            <p:nvSpPr>
              <p:cNvPr id="38944" name="Line 29"/>
              <p:cNvSpPr>
                <a:spLocks noChangeShapeType="1"/>
              </p:cNvSpPr>
              <p:nvPr/>
            </p:nvSpPr>
            <p:spPr bwMode="auto">
              <a:xfrm>
                <a:off x="1392" y="1056"/>
                <a:ext cx="0" cy="240"/>
              </a:xfrm>
              <a:prstGeom prst="line">
                <a:avLst/>
              </a:prstGeom>
              <a:noFill/>
              <a:ln w="9525">
                <a:solidFill>
                  <a:schemeClr val="accent1"/>
                </a:solidFill>
                <a:round/>
                <a:headEnd/>
                <a:tailEnd/>
              </a:ln>
              <a:effectLst/>
            </p:spPr>
            <p:txBody>
              <a:bodyPr/>
              <a:lstStyle/>
              <a:p>
                <a:endParaRPr lang="en-US"/>
              </a:p>
            </p:txBody>
          </p:sp>
        </p:grpSp>
        <p:sp>
          <p:nvSpPr>
            <p:cNvPr id="38941" name="Text Box 30"/>
            <p:cNvSpPr txBox="1">
              <a:spLocks noChangeArrowheads="1"/>
            </p:cNvSpPr>
            <p:nvPr/>
          </p:nvSpPr>
          <p:spPr bwMode="auto">
            <a:xfrm>
              <a:off x="4848" y="1248"/>
              <a:ext cx="244" cy="231"/>
            </a:xfrm>
            <a:prstGeom prst="rect">
              <a:avLst/>
            </a:prstGeom>
            <a:noFill/>
            <a:ln w="9525">
              <a:noFill/>
              <a:miter lim="800000"/>
              <a:headEnd/>
              <a:tailEnd/>
            </a:ln>
            <a:effectLst/>
          </p:spPr>
          <p:txBody>
            <a:bodyPr wrap="none">
              <a:spAutoFit/>
            </a:bodyPr>
            <a:lstStyle/>
            <a:p>
              <a:r>
                <a:rPr lang="en-US" sz="1800">
                  <a:solidFill>
                    <a:schemeClr val="accent1"/>
                  </a:solidFill>
                </a:rPr>
                <a:t>1”</a:t>
              </a:r>
            </a:p>
          </p:txBody>
        </p:sp>
      </p:grpSp>
      <p:grpSp>
        <p:nvGrpSpPr>
          <p:cNvPr id="119840" name="Group 32"/>
          <p:cNvGrpSpPr>
            <a:grpSpLocks/>
          </p:cNvGrpSpPr>
          <p:nvPr/>
        </p:nvGrpSpPr>
        <p:grpSpPr bwMode="auto">
          <a:xfrm>
            <a:off x="3276600" y="1143000"/>
            <a:ext cx="501650" cy="609600"/>
            <a:chOff x="4776" y="1176"/>
            <a:chExt cx="316" cy="384"/>
          </a:xfrm>
        </p:grpSpPr>
        <p:grpSp>
          <p:nvGrpSpPr>
            <p:cNvPr id="38935" name="Group 33"/>
            <p:cNvGrpSpPr>
              <a:grpSpLocks/>
            </p:cNvGrpSpPr>
            <p:nvPr/>
          </p:nvGrpSpPr>
          <p:grpSpPr bwMode="auto">
            <a:xfrm rot="-5400000">
              <a:off x="4704" y="1248"/>
              <a:ext cx="384" cy="240"/>
              <a:chOff x="1392" y="1056"/>
              <a:chExt cx="384" cy="240"/>
            </a:xfrm>
          </p:grpSpPr>
          <p:sp>
            <p:nvSpPr>
              <p:cNvPr id="38937" name="Line 34"/>
              <p:cNvSpPr>
                <a:spLocks noChangeShapeType="1"/>
              </p:cNvSpPr>
              <p:nvPr/>
            </p:nvSpPr>
            <p:spPr bwMode="auto">
              <a:xfrm>
                <a:off x="1392" y="1152"/>
                <a:ext cx="384" cy="0"/>
              </a:xfrm>
              <a:prstGeom prst="line">
                <a:avLst/>
              </a:prstGeom>
              <a:noFill/>
              <a:ln w="38100">
                <a:solidFill>
                  <a:schemeClr val="accent1"/>
                </a:solidFill>
                <a:round/>
                <a:headEnd type="triangle" w="sm" len="sm"/>
                <a:tailEnd type="triangle" w="sm" len="sm"/>
              </a:ln>
              <a:effectLst/>
            </p:spPr>
            <p:txBody>
              <a:bodyPr/>
              <a:lstStyle/>
              <a:p>
                <a:endParaRPr lang="en-US"/>
              </a:p>
            </p:txBody>
          </p:sp>
          <p:sp>
            <p:nvSpPr>
              <p:cNvPr id="38938" name="Line 35"/>
              <p:cNvSpPr>
                <a:spLocks noChangeShapeType="1"/>
              </p:cNvSpPr>
              <p:nvPr/>
            </p:nvSpPr>
            <p:spPr bwMode="auto">
              <a:xfrm>
                <a:off x="1776" y="1056"/>
                <a:ext cx="0" cy="240"/>
              </a:xfrm>
              <a:prstGeom prst="line">
                <a:avLst/>
              </a:prstGeom>
              <a:noFill/>
              <a:ln w="9525">
                <a:solidFill>
                  <a:schemeClr val="accent1"/>
                </a:solidFill>
                <a:round/>
                <a:headEnd/>
                <a:tailEnd/>
              </a:ln>
              <a:effectLst/>
            </p:spPr>
            <p:txBody>
              <a:bodyPr/>
              <a:lstStyle/>
              <a:p>
                <a:endParaRPr lang="en-US"/>
              </a:p>
            </p:txBody>
          </p:sp>
          <p:sp>
            <p:nvSpPr>
              <p:cNvPr id="38939" name="Line 36"/>
              <p:cNvSpPr>
                <a:spLocks noChangeShapeType="1"/>
              </p:cNvSpPr>
              <p:nvPr/>
            </p:nvSpPr>
            <p:spPr bwMode="auto">
              <a:xfrm>
                <a:off x="1392" y="1056"/>
                <a:ext cx="0" cy="240"/>
              </a:xfrm>
              <a:prstGeom prst="line">
                <a:avLst/>
              </a:prstGeom>
              <a:noFill/>
              <a:ln w="9525">
                <a:solidFill>
                  <a:schemeClr val="accent1"/>
                </a:solidFill>
                <a:round/>
                <a:headEnd/>
                <a:tailEnd/>
              </a:ln>
              <a:effectLst/>
            </p:spPr>
            <p:txBody>
              <a:bodyPr/>
              <a:lstStyle/>
              <a:p>
                <a:endParaRPr lang="en-US"/>
              </a:p>
            </p:txBody>
          </p:sp>
        </p:grpSp>
        <p:sp>
          <p:nvSpPr>
            <p:cNvPr id="38936" name="Text Box 37"/>
            <p:cNvSpPr txBox="1">
              <a:spLocks noChangeArrowheads="1"/>
            </p:cNvSpPr>
            <p:nvPr/>
          </p:nvSpPr>
          <p:spPr bwMode="auto">
            <a:xfrm>
              <a:off x="4848" y="1248"/>
              <a:ext cx="244" cy="231"/>
            </a:xfrm>
            <a:prstGeom prst="rect">
              <a:avLst/>
            </a:prstGeom>
            <a:noFill/>
            <a:ln w="9525">
              <a:noFill/>
              <a:miter lim="800000"/>
              <a:headEnd/>
              <a:tailEnd/>
            </a:ln>
            <a:effectLst/>
          </p:spPr>
          <p:txBody>
            <a:bodyPr wrap="none">
              <a:spAutoFit/>
            </a:bodyPr>
            <a:lstStyle/>
            <a:p>
              <a:r>
                <a:rPr lang="en-US" sz="1800">
                  <a:solidFill>
                    <a:schemeClr val="accent1"/>
                  </a:solidFill>
                </a:rPr>
                <a:t>1”</a:t>
              </a:r>
            </a:p>
          </p:txBody>
        </p:sp>
      </p:grpSp>
      <p:grpSp>
        <p:nvGrpSpPr>
          <p:cNvPr id="119861" name="Group 53"/>
          <p:cNvGrpSpPr>
            <a:grpSpLocks/>
          </p:cNvGrpSpPr>
          <p:nvPr/>
        </p:nvGrpSpPr>
        <p:grpSpPr bwMode="auto">
          <a:xfrm>
            <a:off x="4648200" y="1143000"/>
            <a:ext cx="838200" cy="314325"/>
            <a:chOff x="2928" y="816"/>
            <a:chExt cx="528" cy="198"/>
          </a:xfrm>
        </p:grpSpPr>
        <p:grpSp>
          <p:nvGrpSpPr>
            <p:cNvPr id="38930" name="Group 39"/>
            <p:cNvGrpSpPr>
              <a:grpSpLocks/>
            </p:cNvGrpSpPr>
            <p:nvPr/>
          </p:nvGrpSpPr>
          <p:grpSpPr bwMode="auto">
            <a:xfrm rot="-5400000">
              <a:off x="3192" y="744"/>
              <a:ext cx="192" cy="336"/>
              <a:chOff x="1392" y="1056"/>
              <a:chExt cx="384" cy="240"/>
            </a:xfrm>
          </p:grpSpPr>
          <p:sp>
            <p:nvSpPr>
              <p:cNvPr id="38932" name="Line 40"/>
              <p:cNvSpPr>
                <a:spLocks noChangeShapeType="1"/>
              </p:cNvSpPr>
              <p:nvPr/>
            </p:nvSpPr>
            <p:spPr bwMode="auto">
              <a:xfrm>
                <a:off x="1392" y="1152"/>
                <a:ext cx="384" cy="0"/>
              </a:xfrm>
              <a:prstGeom prst="line">
                <a:avLst/>
              </a:prstGeom>
              <a:noFill/>
              <a:ln w="38100">
                <a:solidFill>
                  <a:srgbClr val="FFCC00"/>
                </a:solidFill>
                <a:round/>
                <a:headEnd type="triangle" w="sm" len="sm"/>
                <a:tailEnd type="triangle" w="sm" len="sm"/>
              </a:ln>
              <a:effectLst/>
            </p:spPr>
            <p:txBody>
              <a:bodyPr/>
              <a:lstStyle/>
              <a:p>
                <a:endParaRPr lang="en-US"/>
              </a:p>
            </p:txBody>
          </p:sp>
          <p:sp>
            <p:nvSpPr>
              <p:cNvPr id="38933" name="Line 41"/>
              <p:cNvSpPr>
                <a:spLocks noChangeShapeType="1"/>
              </p:cNvSpPr>
              <p:nvPr/>
            </p:nvSpPr>
            <p:spPr bwMode="auto">
              <a:xfrm>
                <a:off x="1776" y="1056"/>
                <a:ext cx="0" cy="240"/>
              </a:xfrm>
              <a:prstGeom prst="line">
                <a:avLst/>
              </a:prstGeom>
              <a:noFill/>
              <a:ln w="9525">
                <a:solidFill>
                  <a:srgbClr val="FFCC00"/>
                </a:solidFill>
                <a:round/>
                <a:headEnd/>
                <a:tailEnd/>
              </a:ln>
              <a:effectLst/>
            </p:spPr>
            <p:txBody>
              <a:bodyPr/>
              <a:lstStyle/>
              <a:p>
                <a:endParaRPr lang="en-US"/>
              </a:p>
            </p:txBody>
          </p:sp>
          <p:sp>
            <p:nvSpPr>
              <p:cNvPr id="38934" name="Line 42"/>
              <p:cNvSpPr>
                <a:spLocks noChangeShapeType="1"/>
              </p:cNvSpPr>
              <p:nvPr/>
            </p:nvSpPr>
            <p:spPr bwMode="auto">
              <a:xfrm>
                <a:off x="1392" y="1056"/>
                <a:ext cx="0" cy="240"/>
              </a:xfrm>
              <a:prstGeom prst="line">
                <a:avLst/>
              </a:prstGeom>
              <a:noFill/>
              <a:ln w="9525">
                <a:solidFill>
                  <a:srgbClr val="FFCC00"/>
                </a:solidFill>
                <a:round/>
                <a:headEnd/>
                <a:tailEnd/>
              </a:ln>
              <a:effectLst/>
            </p:spPr>
            <p:txBody>
              <a:bodyPr/>
              <a:lstStyle/>
              <a:p>
                <a:endParaRPr lang="en-US"/>
              </a:p>
            </p:txBody>
          </p:sp>
        </p:grpSp>
        <p:sp>
          <p:nvSpPr>
            <p:cNvPr id="38931" name="Text Box 43"/>
            <p:cNvSpPr txBox="1">
              <a:spLocks noChangeArrowheads="1"/>
            </p:cNvSpPr>
            <p:nvPr/>
          </p:nvSpPr>
          <p:spPr bwMode="auto">
            <a:xfrm>
              <a:off x="2928" y="816"/>
              <a:ext cx="314" cy="198"/>
            </a:xfrm>
            <a:prstGeom prst="rect">
              <a:avLst/>
            </a:prstGeom>
            <a:noFill/>
            <a:ln w="9525">
              <a:solidFill>
                <a:srgbClr val="FFCC00"/>
              </a:solidFill>
              <a:miter lim="800000"/>
              <a:headEnd/>
              <a:tailEnd/>
            </a:ln>
            <a:effectLst/>
          </p:spPr>
          <p:txBody>
            <a:bodyPr wrap="none">
              <a:spAutoFit/>
            </a:bodyPr>
            <a:lstStyle/>
            <a:p>
              <a:r>
                <a:rPr lang="en-US" sz="1400">
                  <a:solidFill>
                    <a:srgbClr val="FFCC00"/>
                  </a:solidFill>
                </a:rPr>
                <a:t>1/2”</a:t>
              </a:r>
            </a:p>
          </p:txBody>
        </p:sp>
      </p:grpSp>
      <p:sp>
        <p:nvSpPr>
          <p:cNvPr id="119852" name="Text Box 44"/>
          <p:cNvSpPr txBox="1">
            <a:spLocks noChangeArrowheads="1"/>
          </p:cNvSpPr>
          <p:nvPr/>
        </p:nvSpPr>
        <p:spPr bwMode="auto">
          <a:xfrm>
            <a:off x="6553200" y="1295400"/>
            <a:ext cx="2286000" cy="822325"/>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1” margin all around</a:t>
            </a:r>
          </a:p>
        </p:txBody>
      </p:sp>
      <p:sp>
        <p:nvSpPr>
          <p:cNvPr id="119853" name="Text Box 45"/>
          <p:cNvSpPr txBox="1">
            <a:spLocks noChangeArrowheads="1"/>
          </p:cNvSpPr>
          <p:nvPr/>
        </p:nvSpPr>
        <p:spPr bwMode="auto">
          <a:xfrm>
            <a:off x="6553200" y="2514600"/>
            <a:ext cx="2725738" cy="1187450"/>
          </a:xfrm>
          <a:prstGeom prst="rect">
            <a:avLst/>
          </a:prstGeom>
          <a:noFill/>
          <a:ln w="9525">
            <a:noFill/>
            <a:miter lim="800000"/>
            <a:headEnd/>
            <a:tailEnd/>
          </a:ln>
          <a:effectLst/>
        </p:spPr>
        <p:txBody>
          <a:bodyPr wrap="none">
            <a:spAutoFit/>
          </a:bodyPr>
          <a:lstStyle/>
          <a:p>
            <a:r>
              <a:rPr lang="en-US">
                <a:solidFill>
                  <a:srgbClr val="FFCC00"/>
                </a:solidFill>
              </a:rPr>
              <a:t>½” margin to base </a:t>
            </a:r>
          </a:p>
          <a:p>
            <a:r>
              <a:rPr lang="en-US">
                <a:solidFill>
                  <a:srgbClr val="FFCC00"/>
                </a:solidFill>
              </a:rPr>
              <a:t>of name &amp; page</a:t>
            </a:r>
          </a:p>
          <a:p>
            <a:r>
              <a:rPr lang="en-US">
                <a:solidFill>
                  <a:srgbClr val="FFCC00"/>
                </a:solidFill>
              </a:rPr>
              <a:t>in right top corner</a:t>
            </a:r>
          </a:p>
        </p:txBody>
      </p:sp>
      <p:sp>
        <p:nvSpPr>
          <p:cNvPr id="119854" name="Text Box 46"/>
          <p:cNvSpPr txBox="1">
            <a:spLocks noChangeArrowheads="1"/>
          </p:cNvSpPr>
          <p:nvPr/>
        </p:nvSpPr>
        <p:spPr bwMode="auto">
          <a:xfrm>
            <a:off x="6553200" y="4343400"/>
            <a:ext cx="2362200" cy="822325"/>
          </a:xfrm>
          <a:prstGeom prst="rect">
            <a:avLst/>
          </a:prstGeom>
          <a:noFill/>
          <a:ln w="9525">
            <a:noFill/>
            <a:miter lim="800000"/>
            <a:headEnd/>
            <a:tailEnd/>
          </a:ln>
          <a:effectLst/>
        </p:spPr>
        <p:txBody>
          <a:bodyPr>
            <a:spAutoFit/>
          </a:bodyPr>
          <a:lstStyle/>
          <a:p>
            <a:pPr>
              <a:spcBef>
                <a:spcPct val="50000"/>
              </a:spcBef>
            </a:pPr>
            <a:r>
              <a:rPr lang="en-US">
                <a:solidFill>
                  <a:srgbClr val="CC0000"/>
                </a:solidFill>
              </a:rPr>
              <a:t>double spacing throughout</a:t>
            </a:r>
          </a:p>
        </p:txBody>
      </p:sp>
      <p:sp>
        <p:nvSpPr>
          <p:cNvPr id="119855" name="Text Box 47"/>
          <p:cNvSpPr txBox="1">
            <a:spLocks noChangeArrowheads="1"/>
          </p:cNvSpPr>
          <p:nvPr/>
        </p:nvSpPr>
        <p:spPr bwMode="auto">
          <a:xfrm>
            <a:off x="6553200" y="5486400"/>
            <a:ext cx="2590800" cy="822325"/>
          </a:xfrm>
          <a:prstGeom prst="rect">
            <a:avLst/>
          </a:prstGeom>
          <a:noFill/>
          <a:ln w="9525">
            <a:noFill/>
            <a:miter lim="800000"/>
            <a:headEnd/>
            <a:tailEnd/>
          </a:ln>
          <a:effectLst/>
        </p:spPr>
        <p:txBody>
          <a:bodyPr>
            <a:spAutoFit/>
          </a:bodyPr>
          <a:lstStyle/>
          <a:p>
            <a:pPr>
              <a:spcBef>
                <a:spcPct val="50000"/>
              </a:spcBef>
            </a:pPr>
            <a:r>
              <a:rPr lang="en-US">
                <a:solidFill>
                  <a:srgbClr val="FF6600"/>
                </a:solidFill>
              </a:rPr>
              <a:t>indent 10 spaces or just ½” tab</a:t>
            </a:r>
          </a:p>
        </p:txBody>
      </p:sp>
      <p:grpSp>
        <p:nvGrpSpPr>
          <p:cNvPr id="119858" name="Group 50"/>
          <p:cNvGrpSpPr>
            <a:grpSpLocks/>
          </p:cNvGrpSpPr>
          <p:nvPr/>
        </p:nvGrpSpPr>
        <p:grpSpPr bwMode="auto">
          <a:xfrm>
            <a:off x="4953000" y="4038600"/>
            <a:ext cx="1371600" cy="304800"/>
            <a:chOff x="3120" y="3024"/>
            <a:chExt cx="864" cy="192"/>
          </a:xfrm>
        </p:grpSpPr>
        <p:sp>
          <p:nvSpPr>
            <p:cNvPr id="38928" name="Line 48"/>
            <p:cNvSpPr>
              <a:spLocks noChangeShapeType="1"/>
            </p:cNvSpPr>
            <p:nvPr/>
          </p:nvSpPr>
          <p:spPr bwMode="auto">
            <a:xfrm>
              <a:off x="3120" y="3024"/>
              <a:ext cx="864" cy="0"/>
            </a:xfrm>
            <a:prstGeom prst="line">
              <a:avLst/>
            </a:prstGeom>
            <a:noFill/>
            <a:ln w="38100">
              <a:solidFill>
                <a:srgbClr val="CC0000"/>
              </a:solidFill>
              <a:round/>
              <a:headEnd type="triangle" w="med" len="med"/>
              <a:tailEnd/>
            </a:ln>
            <a:effectLst/>
          </p:spPr>
          <p:txBody>
            <a:bodyPr/>
            <a:lstStyle/>
            <a:p>
              <a:endParaRPr lang="en-US"/>
            </a:p>
          </p:txBody>
        </p:sp>
        <p:sp>
          <p:nvSpPr>
            <p:cNvPr id="38929" name="Line 49"/>
            <p:cNvSpPr>
              <a:spLocks noChangeShapeType="1"/>
            </p:cNvSpPr>
            <p:nvPr/>
          </p:nvSpPr>
          <p:spPr bwMode="auto">
            <a:xfrm>
              <a:off x="3120" y="3216"/>
              <a:ext cx="864" cy="0"/>
            </a:xfrm>
            <a:prstGeom prst="line">
              <a:avLst/>
            </a:prstGeom>
            <a:noFill/>
            <a:ln w="38100">
              <a:solidFill>
                <a:srgbClr val="CC0000"/>
              </a:solidFill>
              <a:round/>
              <a:headEnd type="triangle" w="med" len="med"/>
              <a:tailEnd/>
            </a:ln>
            <a:effectLst/>
          </p:spPr>
          <p:txBody>
            <a:bodyPr/>
            <a:lstStyle/>
            <a:p>
              <a:endParaRPr lang="en-US"/>
            </a:p>
          </p:txBody>
        </p:sp>
      </p:grpSp>
      <p:sp>
        <p:nvSpPr>
          <p:cNvPr id="119859" name="Line 51"/>
          <p:cNvSpPr>
            <a:spLocks noChangeShapeType="1"/>
          </p:cNvSpPr>
          <p:nvPr/>
        </p:nvSpPr>
        <p:spPr bwMode="auto">
          <a:xfrm>
            <a:off x="990600" y="4191000"/>
            <a:ext cx="1371600" cy="0"/>
          </a:xfrm>
          <a:prstGeom prst="line">
            <a:avLst/>
          </a:prstGeom>
          <a:noFill/>
          <a:ln w="38100">
            <a:solidFill>
              <a:srgbClr val="FF66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985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19840"/>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19826"/>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119827"/>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1198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9853"/>
                                        </p:tgtEl>
                                        <p:attrNameLst>
                                          <p:attrName>style.visibility</p:attrName>
                                        </p:attrNameLst>
                                      </p:cBhvr>
                                      <p:to>
                                        <p:strVal val="visible"/>
                                      </p:to>
                                    </p:set>
                                  </p:childTnLst>
                                </p:cTn>
                              </p:par>
                            </p:childTnLst>
                          </p:cTn>
                        </p:par>
                        <p:par>
                          <p:cTn id="23" fill="hold" nodeType="afterGroup">
                            <p:stCondLst>
                              <p:cond delay="500"/>
                            </p:stCondLst>
                            <p:childTnLst>
                              <p:par>
                                <p:cTn id="24" presetID="1" presetClass="entr" presetSubtype="0" fill="hold" nodeType="afterEffect">
                                  <p:stCondLst>
                                    <p:cond delay="0"/>
                                  </p:stCondLst>
                                  <p:childTnLst>
                                    <p:set>
                                      <p:cBhvr>
                                        <p:cTn id="25" dur="1" fill="hold">
                                          <p:stCondLst>
                                            <p:cond delay="499"/>
                                          </p:stCondLst>
                                        </p:cTn>
                                        <p:tgtEl>
                                          <p:spTgt spid="119861"/>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19854"/>
                                        </p:tgtEl>
                                        <p:attrNameLst>
                                          <p:attrName>style.visibility</p:attrName>
                                        </p:attrNameLst>
                                      </p:cBhvr>
                                      <p:to>
                                        <p:strVal val="visible"/>
                                      </p:to>
                                    </p:set>
                                  </p:childTnLst>
                                </p:cTn>
                              </p:par>
                            </p:childTnLst>
                          </p:cTn>
                        </p:par>
                        <p:par>
                          <p:cTn id="30" fill="hold" nodeType="afterGroup">
                            <p:stCondLst>
                              <p:cond delay="500"/>
                            </p:stCondLst>
                            <p:childTnLst>
                              <p:par>
                                <p:cTn id="31" presetID="1" presetClass="entr" presetSubtype="0" fill="hold" nodeType="afterEffect">
                                  <p:stCondLst>
                                    <p:cond delay="0"/>
                                  </p:stCondLst>
                                  <p:childTnLst>
                                    <p:set>
                                      <p:cBhvr>
                                        <p:cTn id="32" dur="1" fill="hold">
                                          <p:stCondLst>
                                            <p:cond delay="499"/>
                                          </p:stCondLst>
                                        </p:cTn>
                                        <p:tgtEl>
                                          <p:spTgt spid="11985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19855"/>
                                        </p:tgtEl>
                                        <p:attrNameLst>
                                          <p:attrName>style.visibility</p:attrName>
                                        </p:attrNameLst>
                                      </p:cBhvr>
                                      <p:to>
                                        <p:strVal val="visible"/>
                                      </p:to>
                                    </p:set>
                                  </p:childTnLst>
                                </p:cTn>
                              </p:par>
                            </p:childTnLst>
                          </p:cTn>
                        </p:par>
                        <p:par>
                          <p:cTn id="37" fill="hold" nodeType="afterGroup">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119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52" grpId="0" autoUpdateAnimBg="0"/>
      <p:bldP spid="119853" grpId="0" autoUpdateAnimBg="0"/>
      <p:bldP spid="119854" grpId="0" autoUpdateAnimBg="0"/>
      <p:bldP spid="119855" grpId="0" autoUpdateAnimBg="0"/>
      <p:bldP spid="11985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95400" y="609600"/>
            <a:ext cx="7086600" cy="1143000"/>
          </a:xfrm>
        </p:spPr>
        <p:txBody>
          <a:bodyPr/>
          <a:lstStyle/>
          <a:p>
            <a:pPr eaLnBrk="1" hangingPunct="1"/>
            <a:r>
              <a:rPr lang="en-US" smtClean="0"/>
              <a:t>Introducing your paper	</a:t>
            </a:r>
          </a:p>
        </p:txBody>
      </p:sp>
      <p:sp>
        <p:nvSpPr>
          <p:cNvPr id="108547" name="Rectangle 3"/>
          <p:cNvSpPr>
            <a:spLocks noGrp="1" noChangeArrowheads="1"/>
          </p:cNvSpPr>
          <p:nvPr>
            <p:ph type="body" idx="1"/>
          </p:nvPr>
        </p:nvSpPr>
        <p:spPr>
          <a:xfrm>
            <a:off x="1219200" y="1600200"/>
            <a:ext cx="7315200" cy="5257800"/>
          </a:xfrm>
        </p:spPr>
        <p:txBody>
          <a:bodyPr/>
          <a:lstStyle/>
          <a:p>
            <a:pPr eaLnBrk="1" hangingPunct="1">
              <a:lnSpc>
                <a:spcPct val="90000"/>
              </a:lnSpc>
              <a:spcBef>
                <a:spcPct val="50000"/>
              </a:spcBef>
              <a:spcAft>
                <a:spcPct val="50000"/>
              </a:spcAft>
            </a:pPr>
            <a:r>
              <a:rPr lang="en-US" smtClean="0"/>
              <a:t>The introduction paragraph allows the reader to become acquainted with your subject.</a:t>
            </a:r>
          </a:p>
          <a:p>
            <a:pPr eaLnBrk="1" hangingPunct="1">
              <a:lnSpc>
                <a:spcPct val="90000"/>
              </a:lnSpc>
              <a:spcBef>
                <a:spcPct val="50000"/>
              </a:spcBef>
              <a:spcAft>
                <a:spcPct val="50000"/>
              </a:spcAft>
            </a:pPr>
            <a:r>
              <a:rPr lang="en-US" smtClean="0"/>
              <a:t>The introduction paragraph includes your thesis statement (either the first sentence or the last.)</a:t>
            </a:r>
          </a:p>
          <a:p>
            <a:pPr eaLnBrk="1" hangingPunct="1">
              <a:lnSpc>
                <a:spcPct val="90000"/>
              </a:lnSpc>
            </a:pPr>
            <a:r>
              <a:rPr lang="en-US" smtClean="0"/>
              <a:t>Remember, if your thesis is new and innovative, then the reader will be encountering this idea for the first time and will need as much information as possible about your subject.</a:t>
            </a:r>
          </a:p>
        </p:txBody>
      </p:sp>
      <p:sp>
        <p:nvSpPr>
          <p:cNvPr id="6148" name="Line 4"/>
          <p:cNvSpPr>
            <a:spLocks noChangeShapeType="1"/>
          </p:cNvSpPr>
          <p:nvPr/>
        </p:nvSpPr>
        <p:spPr bwMode="auto">
          <a:xfrm>
            <a:off x="1371600" y="1524000"/>
            <a:ext cx="7086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blinds(vertical)">
                                      <p:cBhvr>
                                        <p:cTn id="7" dur="500"/>
                                        <p:tgtEl>
                                          <p:spTgt spid="10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blinds(vertical)">
                                      <p:cBhvr>
                                        <p:cTn id="12" dur="500"/>
                                        <p:tgtEl>
                                          <p:spTgt spid="1085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blinds(vertical)">
                                      <p:cBhvr>
                                        <p:cTn id="17" dur="500"/>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95400" y="990600"/>
            <a:ext cx="7086600" cy="685800"/>
          </a:xfrm>
        </p:spPr>
        <p:txBody>
          <a:bodyPr/>
          <a:lstStyle/>
          <a:p>
            <a:pPr eaLnBrk="1" hangingPunct="1"/>
            <a:r>
              <a:rPr lang="en-US" smtClean="0"/>
              <a:t>An Example Introduction:</a:t>
            </a:r>
          </a:p>
        </p:txBody>
      </p:sp>
      <p:sp>
        <p:nvSpPr>
          <p:cNvPr id="104451" name="Rectangle 3"/>
          <p:cNvSpPr>
            <a:spLocks noGrp="1" noChangeArrowheads="1"/>
          </p:cNvSpPr>
          <p:nvPr>
            <p:ph type="body" idx="1"/>
          </p:nvPr>
        </p:nvSpPr>
        <p:spPr>
          <a:xfrm>
            <a:off x="914400" y="1828800"/>
            <a:ext cx="7239000" cy="4800600"/>
          </a:xfrm>
        </p:spPr>
        <p:txBody>
          <a:bodyPr/>
          <a:lstStyle/>
          <a:p>
            <a:pPr eaLnBrk="1" hangingPunct="1">
              <a:buFont typeface="Wingdings" pitchFamily="2" charset="2"/>
              <a:buNone/>
            </a:pPr>
            <a:r>
              <a:rPr lang="en-US" smtClean="0"/>
              <a:t>          </a:t>
            </a:r>
            <a:r>
              <a:rPr lang="en-US" smtClean="0">
                <a:solidFill>
                  <a:srgbClr val="FFCC00"/>
                </a:solidFill>
              </a:rPr>
              <a:t>At one point in the early twentieth century, it seemed that the American buffalo, </a:t>
            </a:r>
            <a:r>
              <a:rPr lang="en-US" i="1" smtClean="0">
                <a:solidFill>
                  <a:srgbClr val="FFCC00"/>
                </a:solidFill>
              </a:rPr>
              <a:t>Bison bison</a:t>
            </a:r>
            <a:r>
              <a:rPr lang="en-US" smtClean="0">
                <a:solidFill>
                  <a:srgbClr val="FFCC00"/>
                </a:solidFill>
              </a:rPr>
              <a:t>, would continue to exist only in pictures or on the buffalo nickel.</a:t>
            </a:r>
            <a:r>
              <a:rPr lang="en-US" smtClean="0"/>
              <a:t> </a:t>
            </a:r>
          </a:p>
        </p:txBody>
      </p:sp>
      <p:sp>
        <p:nvSpPr>
          <p:cNvPr id="104452" name="Rectangle 4"/>
          <p:cNvSpPr>
            <a:spLocks noChangeArrowheads="1"/>
          </p:cNvSpPr>
          <p:nvPr/>
        </p:nvSpPr>
        <p:spPr bwMode="auto">
          <a:xfrm>
            <a:off x="914400" y="3048000"/>
            <a:ext cx="7239000" cy="26670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None/>
            </a:pPr>
            <a:endParaRPr lang="en-US" sz="2800">
              <a:latin typeface="Tahoma" pitchFamily="34" charset="0"/>
            </a:endParaRPr>
          </a:p>
          <a:p>
            <a:pPr marL="342900" indent="-342900">
              <a:spcBef>
                <a:spcPct val="20000"/>
              </a:spcBef>
              <a:buClr>
                <a:schemeClr val="accent2"/>
              </a:buClr>
              <a:buSzPct val="75000"/>
              <a:buFont typeface="Wingdings" pitchFamily="2" charset="2"/>
              <a:buNone/>
            </a:pPr>
            <a:r>
              <a:rPr lang="en-US" sz="2800">
                <a:latin typeface="Tahoma" pitchFamily="34" charset="0"/>
              </a:rPr>
              <a:t>             Its population of one hundred million around 1700 had been reduced to one thousand by 1889. Today, that number has increased to nearly two hundred thousand (Hodgson 71). The buffalo, once endangered, has returned.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strips(downRight)">
                                      <p:cBhvr>
                                        <p:cTn id="7" dur="500"/>
                                        <p:tgtEl>
                                          <p:spTgt spid="104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4452"/>
                                        </p:tgtEl>
                                        <p:attrNameLst>
                                          <p:attrName>style.visibility</p:attrName>
                                        </p:attrNameLst>
                                      </p:cBhvr>
                                      <p:to>
                                        <p:strVal val="visible"/>
                                      </p:to>
                                    </p:set>
                                    <p:animEffect transition="in" filter="strips(downRight)">
                                      <p:cBhvr>
                                        <p:cTn id="12" dur="500"/>
                                        <p:tgtEl>
                                          <p:spTgt spid="104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utoUpdateAnimBg="0"/>
      <p:bldP spid="10445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Five Ws and an H</a:t>
            </a:r>
          </a:p>
        </p:txBody>
      </p:sp>
      <p:sp>
        <p:nvSpPr>
          <p:cNvPr id="8195" name="Rectangle 3"/>
          <p:cNvSpPr>
            <a:spLocks noGrp="1" noChangeArrowheads="1"/>
          </p:cNvSpPr>
          <p:nvPr>
            <p:ph type="body" idx="1"/>
          </p:nvPr>
        </p:nvSpPr>
        <p:spPr>
          <a:xfrm>
            <a:off x="1219200" y="1905000"/>
            <a:ext cx="7239000" cy="1447800"/>
          </a:xfrm>
        </p:spPr>
        <p:txBody>
          <a:bodyPr/>
          <a:lstStyle/>
          <a:p>
            <a:pPr marL="533400" indent="-533400" eaLnBrk="1" hangingPunct="1">
              <a:buFont typeface="Wingdings" pitchFamily="2" charset="2"/>
              <a:buNone/>
            </a:pPr>
            <a:r>
              <a:rPr lang="en-US" smtClean="0"/>
              <a:t>Research questions you must answer to help you write your research paper:</a:t>
            </a:r>
          </a:p>
          <a:p>
            <a:pPr marL="533400" indent="-533400" eaLnBrk="1" hangingPunct="1">
              <a:buFont typeface="Wingdings" pitchFamily="2" charset="2"/>
              <a:buAutoNum type="arabicPeriod"/>
            </a:pPr>
            <a:endParaRPr lang="en-US" smtClean="0"/>
          </a:p>
        </p:txBody>
      </p:sp>
      <p:sp>
        <p:nvSpPr>
          <p:cNvPr id="8196" name="Line 4"/>
          <p:cNvSpPr>
            <a:spLocks noChangeShapeType="1"/>
          </p:cNvSpPr>
          <p:nvPr/>
        </p:nvSpPr>
        <p:spPr bwMode="auto">
          <a:xfrm>
            <a:off x="1295400" y="1752600"/>
            <a:ext cx="7086600" cy="0"/>
          </a:xfrm>
          <a:prstGeom prst="line">
            <a:avLst/>
          </a:prstGeom>
          <a:noFill/>
          <a:ln w="9525">
            <a:solidFill>
              <a:schemeClr val="tx1"/>
            </a:solidFill>
            <a:round/>
            <a:headEnd/>
            <a:tailEnd/>
          </a:ln>
          <a:effectLst/>
        </p:spPr>
        <p:txBody>
          <a:bodyPr/>
          <a:lstStyle/>
          <a:p>
            <a:endParaRPr lang="en-US"/>
          </a:p>
        </p:txBody>
      </p:sp>
      <p:sp>
        <p:nvSpPr>
          <p:cNvPr id="105480" name="Rectangle 8"/>
          <p:cNvSpPr>
            <a:spLocks noChangeArrowheads="1"/>
          </p:cNvSpPr>
          <p:nvPr/>
        </p:nvSpPr>
        <p:spPr bwMode="auto">
          <a:xfrm>
            <a:off x="1676400" y="3657600"/>
            <a:ext cx="1676400" cy="476250"/>
          </a:xfrm>
          <a:prstGeom prst="rect">
            <a:avLst/>
          </a:prstGeom>
          <a:noFill/>
          <a:ln w="9525">
            <a:noFill/>
            <a:miter lim="800000"/>
            <a:headEnd/>
            <a:tailEnd/>
          </a:ln>
          <a:effectLst/>
        </p:spPr>
        <p:txBody>
          <a:bodyPr>
            <a:spAutoFit/>
          </a:bodyPr>
          <a:lstStyle/>
          <a:p>
            <a:pPr marL="457200" indent="-457200">
              <a:lnSpc>
                <a:spcPct val="90000"/>
              </a:lnSpc>
              <a:spcBef>
                <a:spcPct val="50000"/>
              </a:spcBef>
              <a:buClr>
                <a:schemeClr val="accent2"/>
              </a:buClr>
              <a:buSzPct val="75000"/>
              <a:buFont typeface="Wingdings" pitchFamily="2" charset="2"/>
              <a:buNone/>
            </a:pPr>
            <a:r>
              <a:rPr lang="en-US" sz="2800">
                <a:latin typeface="Tahoma" pitchFamily="34" charset="0"/>
              </a:rPr>
              <a:t>Who?</a:t>
            </a:r>
          </a:p>
        </p:txBody>
      </p:sp>
      <p:sp>
        <p:nvSpPr>
          <p:cNvPr id="105484" name="Text Box 12"/>
          <p:cNvSpPr txBox="1">
            <a:spLocks noChangeArrowheads="1"/>
          </p:cNvSpPr>
          <p:nvPr/>
        </p:nvSpPr>
        <p:spPr bwMode="auto">
          <a:xfrm>
            <a:off x="685800" y="4724400"/>
            <a:ext cx="1177925" cy="841375"/>
          </a:xfrm>
          <a:prstGeom prst="rect">
            <a:avLst/>
          </a:prstGeom>
          <a:noFill/>
          <a:ln w="9525">
            <a:noFill/>
            <a:miter lim="800000"/>
            <a:headEnd/>
            <a:tailEnd/>
          </a:ln>
          <a:effectLst/>
        </p:spPr>
        <p:txBody>
          <a:bodyPr wrap="none">
            <a:spAutoFit/>
          </a:bodyPr>
          <a:lstStyle/>
          <a:p>
            <a:pPr>
              <a:lnSpc>
                <a:spcPct val="90000"/>
              </a:lnSpc>
              <a:spcBef>
                <a:spcPct val="50000"/>
              </a:spcBef>
              <a:buClr>
                <a:schemeClr val="accent2"/>
              </a:buClr>
              <a:buSzPct val="75000"/>
              <a:buFont typeface="Wingdings" pitchFamily="2" charset="2"/>
              <a:buNone/>
            </a:pPr>
            <a:r>
              <a:rPr lang="en-US" sz="2800">
                <a:latin typeface="Tahoma" pitchFamily="34" charset="0"/>
              </a:rPr>
              <a:t>What?</a:t>
            </a:r>
          </a:p>
          <a:p>
            <a:endParaRPr lang="en-US"/>
          </a:p>
        </p:txBody>
      </p:sp>
      <p:sp>
        <p:nvSpPr>
          <p:cNvPr id="105485" name="Text Box 13"/>
          <p:cNvSpPr txBox="1">
            <a:spLocks noChangeArrowheads="1"/>
          </p:cNvSpPr>
          <p:nvPr/>
        </p:nvSpPr>
        <p:spPr bwMode="auto">
          <a:xfrm>
            <a:off x="3048000" y="5715000"/>
            <a:ext cx="1431925" cy="519113"/>
          </a:xfrm>
          <a:prstGeom prst="rect">
            <a:avLst/>
          </a:prstGeom>
          <a:noFill/>
          <a:ln w="9525">
            <a:noFill/>
            <a:miter lim="800000"/>
            <a:headEnd/>
            <a:tailEnd/>
          </a:ln>
          <a:effectLst/>
        </p:spPr>
        <p:txBody>
          <a:bodyPr wrap="none">
            <a:spAutoFit/>
          </a:bodyPr>
          <a:lstStyle/>
          <a:p>
            <a:r>
              <a:rPr lang="en-US" sz="2800"/>
              <a:t>Where?</a:t>
            </a:r>
          </a:p>
        </p:txBody>
      </p:sp>
      <p:sp>
        <p:nvSpPr>
          <p:cNvPr id="105486" name="Text Box 14"/>
          <p:cNvSpPr txBox="1">
            <a:spLocks noChangeArrowheads="1"/>
          </p:cNvSpPr>
          <p:nvPr/>
        </p:nvSpPr>
        <p:spPr bwMode="auto">
          <a:xfrm>
            <a:off x="3962400" y="4191000"/>
            <a:ext cx="1312863" cy="519113"/>
          </a:xfrm>
          <a:prstGeom prst="rect">
            <a:avLst/>
          </a:prstGeom>
          <a:noFill/>
          <a:ln w="9525">
            <a:noFill/>
            <a:miter lim="800000"/>
            <a:headEnd/>
            <a:tailEnd/>
          </a:ln>
          <a:effectLst/>
        </p:spPr>
        <p:txBody>
          <a:bodyPr wrap="none">
            <a:spAutoFit/>
          </a:bodyPr>
          <a:lstStyle/>
          <a:p>
            <a:r>
              <a:rPr lang="en-US" sz="2800"/>
              <a:t>When?</a:t>
            </a:r>
          </a:p>
        </p:txBody>
      </p:sp>
      <p:sp>
        <p:nvSpPr>
          <p:cNvPr id="105487" name="Text Box 15"/>
          <p:cNvSpPr txBox="1">
            <a:spLocks noChangeArrowheads="1"/>
          </p:cNvSpPr>
          <p:nvPr/>
        </p:nvSpPr>
        <p:spPr bwMode="auto">
          <a:xfrm>
            <a:off x="6096000" y="5181600"/>
            <a:ext cx="1093788" cy="519113"/>
          </a:xfrm>
          <a:prstGeom prst="rect">
            <a:avLst/>
          </a:prstGeom>
          <a:noFill/>
          <a:ln w="9525">
            <a:noFill/>
            <a:miter lim="800000"/>
            <a:headEnd/>
            <a:tailEnd/>
          </a:ln>
          <a:effectLst/>
        </p:spPr>
        <p:txBody>
          <a:bodyPr wrap="none">
            <a:spAutoFit/>
          </a:bodyPr>
          <a:lstStyle/>
          <a:p>
            <a:r>
              <a:rPr lang="en-US" sz="2800"/>
              <a:t>Why?</a:t>
            </a:r>
          </a:p>
        </p:txBody>
      </p:sp>
      <p:sp>
        <p:nvSpPr>
          <p:cNvPr id="105488" name="Text Box 16"/>
          <p:cNvSpPr txBox="1">
            <a:spLocks noChangeArrowheads="1"/>
          </p:cNvSpPr>
          <p:nvPr/>
        </p:nvSpPr>
        <p:spPr bwMode="auto">
          <a:xfrm>
            <a:off x="6689725" y="3646488"/>
            <a:ext cx="1095375" cy="519112"/>
          </a:xfrm>
          <a:prstGeom prst="rect">
            <a:avLst/>
          </a:prstGeom>
          <a:noFill/>
          <a:ln w="9525">
            <a:noFill/>
            <a:miter lim="800000"/>
            <a:headEnd/>
            <a:tailEnd/>
          </a:ln>
          <a:effectLst/>
        </p:spPr>
        <p:txBody>
          <a:bodyPr wrap="none">
            <a:spAutoFit/>
          </a:bodyPr>
          <a:lstStyle/>
          <a:p>
            <a:r>
              <a:rPr lang="en-US" sz="2800"/>
              <a:t>How?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80"/>
                                        </p:tgtEl>
                                        <p:attrNameLst>
                                          <p:attrName>style.visibility</p:attrName>
                                        </p:attrNameLst>
                                      </p:cBhvr>
                                      <p:to>
                                        <p:strVal val="visible"/>
                                      </p:to>
                                    </p:set>
                                    <p:anim calcmode="lin" valueType="num">
                                      <p:cBhvr additive="base">
                                        <p:cTn id="7" dur="500" fill="hold"/>
                                        <p:tgtEl>
                                          <p:spTgt spid="105480"/>
                                        </p:tgtEl>
                                        <p:attrNameLst>
                                          <p:attrName>ppt_x</p:attrName>
                                        </p:attrNameLst>
                                      </p:cBhvr>
                                      <p:tavLst>
                                        <p:tav tm="0">
                                          <p:val>
                                            <p:strVal val="0-#ppt_w/2"/>
                                          </p:val>
                                        </p:tav>
                                        <p:tav tm="100000">
                                          <p:val>
                                            <p:strVal val="#ppt_x"/>
                                          </p:val>
                                        </p:tav>
                                      </p:tavLst>
                                    </p:anim>
                                    <p:anim calcmode="lin" valueType="num">
                                      <p:cBhvr additive="base">
                                        <p:cTn id="8" dur="500" fill="hold"/>
                                        <p:tgtEl>
                                          <p:spTgt spid="1054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5484"/>
                                        </p:tgtEl>
                                        <p:attrNameLst>
                                          <p:attrName>style.visibility</p:attrName>
                                        </p:attrNameLst>
                                      </p:cBhvr>
                                      <p:to>
                                        <p:strVal val="visible"/>
                                      </p:to>
                                    </p:set>
                                    <p:animEffect transition="in" filter="blinds(horizontal)">
                                      <p:cBhvr>
                                        <p:cTn id="13" dur="500"/>
                                        <p:tgtEl>
                                          <p:spTgt spid="10548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05486"/>
                                        </p:tgtEl>
                                        <p:attrNameLst>
                                          <p:attrName>style.visibility</p:attrName>
                                        </p:attrNameLst>
                                      </p:cBhvr>
                                      <p:to>
                                        <p:strVal val="visible"/>
                                      </p:to>
                                    </p:set>
                                    <p:animEffect transition="in" filter="box(in)">
                                      <p:cBhvr>
                                        <p:cTn id="18" dur="500"/>
                                        <p:tgtEl>
                                          <p:spTgt spid="10548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5485"/>
                                        </p:tgtEl>
                                        <p:attrNameLst>
                                          <p:attrName>style.visibility</p:attrName>
                                        </p:attrNameLst>
                                      </p:cBhvr>
                                      <p:to>
                                        <p:strVal val="visible"/>
                                      </p:to>
                                    </p:set>
                                    <p:animEffect transition="in" filter="dissolve">
                                      <p:cBhvr>
                                        <p:cTn id="23" dur="500"/>
                                        <p:tgtEl>
                                          <p:spTgt spid="10548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5488"/>
                                        </p:tgtEl>
                                        <p:attrNameLst>
                                          <p:attrName>style.visibility</p:attrName>
                                        </p:attrNameLst>
                                      </p:cBhvr>
                                      <p:to>
                                        <p:strVal val="visible"/>
                                      </p:to>
                                    </p:set>
                                    <p:animEffect transition="in" filter="dissolve">
                                      <p:cBhvr>
                                        <p:cTn id="28" dur="500"/>
                                        <p:tgtEl>
                                          <p:spTgt spid="10548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05487"/>
                                        </p:tgtEl>
                                        <p:attrNameLst>
                                          <p:attrName>style.visibility</p:attrName>
                                        </p:attrNameLst>
                                      </p:cBhvr>
                                      <p:to>
                                        <p:strVal val="visible"/>
                                      </p:to>
                                    </p:set>
                                    <p:anim calcmode="lin" valueType="num">
                                      <p:cBhvr additive="base">
                                        <p:cTn id="33" dur="500" fill="hold"/>
                                        <p:tgtEl>
                                          <p:spTgt spid="105487"/>
                                        </p:tgtEl>
                                        <p:attrNameLst>
                                          <p:attrName>ppt_x</p:attrName>
                                        </p:attrNameLst>
                                      </p:cBhvr>
                                      <p:tavLst>
                                        <p:tav tm="0">
                                          <p:val>
                                            <p:strVal val="0-#ppt_w/2"/>
                                          </p:val>
                                        </p:tav>
                                        <p:tav tm="100000">
                                          <p:val>
                                            <p:strVal val="#ppt_x"/>
                                          </p:val>
                                        </p:tav>
                                      </p:tavLst>
                                    </p:anim>
                                    <p:anim calcmode="lin" valueType="num">
                                      <p:cBhvr additive="base">
                                        <p:cTn id="34" dur="500" fill="hold"/>
                                        <p:tgtEl>
                                          <p:spTgt spid="1054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0" grpId="0" autoUpdateAnimBg="0"/>
      <p:bldP spid="105484" grpId="0" autoUpdateAnimBg="0"/>
      <p:bldP spid="105485" grpId="0" autoUpdateAnimBg="0"/>
      <p:bldP spid="105486" grpId="0" autoUpdateAnimBg="0"/>
      <p:bldP spid="105487" grpId="0" autoUpdateAnimBg="0"/>
      <p:bldP spid="10548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219200" y="1600200"/>
            <a:ext cx="7162800" cy="4038600"/>
          </a:xfrm>
        </p:spPr>
        <p:txBody>
          <a:bodyPr/>
          <a:lstStyle/>
          <a:p>
            <a:pPr algn="ctr" eaLnBrk="1" hangingPunct="1"/>
            <a:r>
              <a:rPr lang="en-US" smtClean="0"/>
              <a:t>Using </a:t>
            </a:r>
            <a:br>
              <a:rPr lang="en-US" smtClean="0"/>
            </a:br>
            <a:r>
              <a:rPr lang="en-US" smtClean="0"/>
              <a:t>MLA Format</a:t>
            </a:r>
            <a:br>
              <a:rPr lang="en-US" smtClean="0"/>
            </a:br>
            <a:r>
              <a:rPr lang="en-US" smtClean="0"/>
              <a:t>In Your</a:t>
            </a:r>
            <a:br>
              <a:rPr lang="en-US" smtClean="0"/>
            </a:br>
            <a:r>
              <a:rPr lang="en-US" smtClean="0"/>
              <a:t>Research Paper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ssolve">
                                      <p:cBhvr>
                                        <p:cTn id="7"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13"/>
          <p:cNvSpPr>
            <a:spLocks noChangeShapeType="1"/>
          </p:cNvSpPr>
          <p:nvPr/>
        </p:nvSpPr>
        <p:spPr bwMode="auto">
          <a:xfrm>
            <a:off x="1295400" y="1981200"/>
            <a:ext cx="7391400" cy="0"/>
          </a:xfrm>
          <a:prstGeom prst="line">
            <a:avLst/>
          </a:prstGeom>
          <a:noFill/>
          <a:ln w="9525">
            <a:solidFill>
              <a:schemeClr val="tx1"/>
            </a:solidFill>
            <a:round/>
            <a:headEnd/>
            <a:tailEnd/>
          </a:ln>
          <a:effectLst/>
        </p:spPr>
        <p:txBody>
          <a:bodyPr/>
          <a:lstStyle/>
          <a:p>
            <a:endParaRPr lang="en-US"/>
          </a:p>
        </p:txBody>
      </p:sp>
      <p:sp>
        <p:nvSpPr>
          <p:cNvPr id="6158" name="Rectangle 14"/>
          <p:cNvSpPr>
            <a:spLocks noChangeArrowheads="1"/>
          </p:cNvSpPr>
          <p:nvPr/>
        </p:nvSpPr>
        <p:spPr bwMode="auto">
          <a:xfrm>
            <a:off x="1219200" y="2133600"/>
            <a:ext cx="7315200" cy="4495800"/>
          </a:xfrm>
          <a:prstGeom prst="rect">
            <a:avLst/>
          </a:prstGeom>
          <a:noFill/>
          <a:ln w="9525">
            <a:noFill/>
            <a:miter lim="800000"/>
            <a:headEnd/>
            <a:tailEnd/>
          </a:ln>
          <a:effectLst/>
        </p:spPr>
        <p:txBody>
          <a:bodyPr/>
          <a:lstStyle/>
          <a:p>
            <a:pPr>
              <a:lnSpc>
                <a:spcPct val="80000"/>
              </a:lnSpc>
              <a:spcBef>
                <a:spcPct val="20000"/>
              </a:spcBef>
              <a:buClr>
                <a:schemeClr val="accent2"/>
              </a:buClr>
              <a:buSzPct val="75000"/>
              <a:buFont typeface="Wingdings" pitchFamily="2" charset="2"/>
              <a:buChar char="§"/>
            </a:pPr>
            <a:r>
              <a:rPr lang="en-US" sz="2800">
                <a:latin typeface="Tahoma" pitchFamily="34" charset="0"/>
              </a:rPr>
              <a:t>  Proper citation of sources in MLA style can 	help you avoid plagiarism, which is a 	serious offense.</a:t>
            </a:r>
          </a:p>
          <a:p>
            <a:pPr>
              <a:lnSpc>
                <a:spcPct val="80000"/>
              </a:lnSpc>
              <a:spcBef>
                <a:spcPct val="20000"/>
              </a:spcBef>
              <a:buClr>
                <a:schemeClr val="accent2"/>
              </a:buClr>
              <a:buSzPct val="75000"/>
              <a:buFont typeface="Wingdings" pitchFamily="2" charset="2"/>
              <a:buChar char="§"/>
            </a:pPr>
            <a:endParaRPr lang="en-US" sz="2800">
              <a:solidFill>
                <a:schemeClr val="bg1"/>
              </a:solidFill>
              <a:latin typeface="Tahoma" pitchFamily="34" charset="0"/>
            </a:endParaRPr>
          </a:p>
          <a:p>
            <a:pPr>
              <a:lnSpc>
                <a:spcPct val="80000"/>
              </a:lnSpc>
              <a:spcBef>
                <a:spcPct val="20000"/>
              </a:spcBef>
              <a:buClr>
                <a:schemeClr val="accent2"/>
              </a:buClr>
              <a:buSzPct val="75000"/>
              <a:buFont typeface="Wingdings" pitchFamily="2" charset="2"/>
              <a:buChar char="§"/>
            </a:pPr>
            <a:r>
              <a:rPr lang="en-US" sz="2800">
                <a:solidFill>
                  <a:schemeClr val="bg1"/>
                </a:solidFill>
                <a:latin typeface="Tahoma" pitchFamily="34" charset="0"/>
              </a:rPr>
              <a:t>  </a:t>
            </a:r>
            <a:r>
              <a:rPr lang="en-US" sz="2800">
                <a:latin typeface="Tahoma" pitchFamily="34" charset="0"/>
              </a:rPr>
              <a:t>Using a consistent format helps your 	reader understand the arguments and 	the sources they’re built on.</a:t>
            </a:r>
          </a:p>
          <a:p>
            <a:pPr>
              <a:lnSpc>
                <a:spcPct val="80000"/>
              </a:lnSpc>
              <a:spcBef>
                <a:spcPct val="20000"/>
              </a:spcBef>
              <a:buClr>
                <a:schemeClr val="accent2"/>
              </a:buClr>
              <a:buSzPct val="75000"/>
              <a:buFont typeface="Wingdings" pitchFamily="2" charset="2"/>
              <a:buChar char="§"/>
            </a:pPr>
            <a:endParaRPr lang="en-US" sz="2800">
              <a:latin typeface="Tahoma" pitchFamily="34" charset="0"/>
            </a:endParaRPr>
          </a:p>
          <a:p>
            <a:pPr>
              <a:lnSpc>
                <a:spcPct val="80000"/>
              </a:lnSpc>
              <a:spcBef>
                <a:spcPct val="20000"/>
              </a:spcBef>
              <a:buClr>
                <a:schemeClr val="accent2"/>
              </a:buClr>
              <a:buSzPct val="75000"/>
              <a:buFont typeface="Wingdings" pitchFamily="2" charset="2"/>
              <a:buChar char="§"/>
            </a:pPr>
            <a:r>
              <a:rPr lang="en-US" sz="2800">
                <a:latin typeface="Tahoma" pitchFamily="34" charset="0"/>
              </a:rPr>
              <a:t>  It also helps you, the writer, keep track of 	your sources.</a:t>
            </a:r>
          </a:p>
        </p:txBody>
      </p:sp>
      <p:sp>
        <p:nvSpPr>
          <p:cNvPr id="10244" name="Text Box 15"/>
          <p:cNvSpPr txBox="1">
            <a:spLocks noChangeArrowheads="1"/>
          </p:cNvSpPr>
          <p:nvPr/>
        </p:nvSpPr>
        <p:spPr bwMode="auto">
          <a:xfrm>
            <a:off x="1295400" y="1295400"/>
            <a:ext cx="7620000" cy="701675"/>
          </a:xfrm>
          <a:prstGeom prst="rect">
            <a:avLst/>
          </a:prstGeom>
          <a:noFill/>
          <a:ln w="9525">
            <a:noFill/>
            <a:miter lim="800000"/>
            <a:headEnd/>
            <a:tailEnd/>
          </a:ln>
          <a:effectLst/>
        </p:spPr>
        <p:txBody>
          <a:bodyPr>
            <a:spAutoFit/>
          </a:bodyPr>
          <a:lstStyle/>
          <a:p>
            <a:pPr>
              <a:spcBef>
                <a:spcPct val="50000"/>
              </a:spcBef>
            </a:pPr>
            <a:r>
              <a:rPr lang="en-US" sz="4000" b="1"/>
              <a:t>Why we require MLA style: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158">
                                            <p:txEl>
                                              <p:pRg st="0" end="0"/>
                                            </p:txEl>
                                          </p:spTgt>
                                        </p:tgtEl>
                                        <p:attrNameLst>
                                          <p:attrName>style.visibility</p:attrName>
                                        </p:attrNameLst>
                                      </p:cBhvr>
                                      <p:to>
                                        <p:strVal val="visible"/>
                                      </p:to>
                                    </p:set>
                                    <p:animEffect transition="in" filter="barn(inHorizontal)">
                                      <p:cBhvr>
                                        <p:cTn id="7" dur="500"/>
                                        <p:tgtEl>
                                          <p:spTgt spid="61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158">
                                            <p:txEl>
                                              <p:pRg st="2" end="2"/>
                                            </p:txEl>
                                          </p:spTgt>
                                        </p:tgtEl>
                                        <p:attrNameLst>
                                          <p:attrName>style.visibility</p:attrName>
                                        </p:attrNameLst>
                                      </p:cBhvr>
                                      <p:to>
                                        <p:strVal val="visible"/>
                                      </p:to>
                                    </p:set>
                                    <p:animEffect transition="in" filter="barn(inHorizontal)">
                                      <p:cBhvr>
                                        <p:cTn id="12" dur="500"/>
                                        <p:tgtEl>
                                          <p:spTgt spid="615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158">
                                            <p:txEl>
                                              <p:pRg st="4" end="4"/>
                                            </p:txEl>
                                          </p:spTgt>
                                        </p:tgtEl>
                                        <p:attrNameLst>
                                          <p:attrName>style.visibility</p:attrName>
                                        </p:attrNameLst>
                                      </p:cBhvr>
                                      <p:to>
                                        <p:strVal val="visible"/>
                                      </p:to>
                                    </p:set>
                                    <p:animEffect transition="in" filter="barn(inHorizontal)">
                                      <p:cBhvr>
                                        <p:cTn id="17" dur="500"/>
                                        <p:tgtEl>
                                          <p:spTgt spid="6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1295400"/>
            <a:ext cx="7086600" cy="914400"/>
          </a:xfrm>
        </p:spPr>
        <p:txBody>
          <a:bodyPr/>
          <a:lstStyle/>
          <a:p>
            <a:pPr eaLnBrk="1" hangingPunct="1"/>
            <a:r>
              <a:rPr lang="en-US" smtClean="0"/>
              <a:t>Two Parts of the MLA Style:</a:t>
            </a:r>
          </a:p>
        </p:txBody>
      </p:sp>
      <p:sp>
        <p:nvSpPr>
          <p:cNvPr id="65539" name="Rectangle 3"/>
          <p:cNvSpPr>
            <a:spLocks noGrp="1" noChangeArrowheads="1"/>
          </p:cNvSpPr>
          <p:nvPr>
            <p:ph type="body" idx="1"/>
          </p:nvPr>
        </p:nvSpPr>
        <p:spPr>
          <a:xfrm>
            <a:off x="1371600" y="2667000"/>
            <a:ext cx="6172200" cy="3505200"/>
          </a:xfrm>
        </p:spPr>
        <p:txBody>
          <a:bodyPr/>
          <a:lstStyle/>
          <a:p>
            <a:pPr marL="533400" indent="-533400" eaLnBrk="1" hangingPunct="1">
              <a:buFont typeface="Wingdings" pitchFamily="2" charset="2"/>
              <a:buAutoNum type="arabicPeriod"/>
            </a:pPr>
            <a:r>
              <a:rPr lang="en-US" sz="4000" smtClean="0"/>
              <a:t>Works Cited Page</a:t>
            </a:r>
          </a:p>
          <a:p>
            <a:pPr marL="533400" indent="-533400" eaLnBrk="1" hangingPunct="1">
              <a:buFont typeface="Wingdings" pitchFamily="2" charset="2"/>
              <a:buAutoNum type="arabicPeriod"/>
            </a:pPr>
            <a:endParaRPr lang="en-US" sz="4000" smtClean="0"/>
          </a:p>
          <a:p>
            <a:pPr marL="533400" indent="-533400" eaLnBrk="1" hangingPunct="1">
              <a:buFont typeface="Wingdings" pitchFamily="2" charset="2"/>
              <a:buAutoNum type="arabicPeriod"/>
            </a:pPr>
            <a:r>
              <a:rPr lang="en-US" sz="4000" smtClean="0"/>
              <a:t>Parenthetical Citations</a:t>
            </a:r>
          </a:p>
        </p:txBody>
      </p:sp>
      <p:sp>
        <p:nvSpPr>
          <p:cNvPr id="11268" name="Line 4"/>
          <p:cNvSpPr>
            <a:spLocks noChangeShapeType="1"/>
          </p:cNvSpPr>
          <p:nvPr/>
        </p:nvSpPr>
        <p:spPr bwMode="auto">
          <a:xfrm>
            <a:off x="1447800" y="2209800"/>
            <a:ext cx="6705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2" end="2"/>
                                            </p:txEl>
                                          </p:spTgt>
                                        </p:tgtEl>
                                        <p:attrNameLst>
                                          <p:attrName>style.visibility</p:attrName>
                                        </p:attrNameLst>
                                      </p:cBhvr>
                                      <p:to>
                                        <p:strVal val="visible"/>
                                      </p:to>
                                    </p:set>
                                    <p:anim calcmode="lin" valueType="num">
                                      <p:cBhvr additive="base">
                                        <p:cTn id="13"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Recommending A Strategy">
  <a:themeElements>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fontScheme name="Recommending A Strategy">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Recommending A Strateg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commending A Strategy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Office\Templates\1033\Recommending A Strategy.pot</Template>
  <TotalTime>634</TotalTime>
  <Words>1446</Words>
  <Application>Microsoft Office PowerPoint</Application>
  <PresentationFormat>On-screen Show (4:3)</PresentationFormat>
  <Paragraphs>267</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Tahoma</vt:lpstr>
      <vt:lpstr>Wingdings</vt:lpstr>
      <vt:lpstr>Times New Roman</vt:lpstr>
      <vt:lpstr>Adelon-Medium</vt:lpstr>
      <vt:lpstr>Recommending A Strategy</vt:lpstr>
      <vt:lpstr>YOUR RESEARCH PAPER      </vt:lpstr>
      <vt:lpstr>Thesis Question and Statement</vt:lpstr>
      <vt:lpstr>Now It Is Your Turn Use the space to the right to answer the following:</vt:lpstr>
      <vt:lpstr>Introducing your paper </vt:lpstr>
      <vt:lpstr>An Example Introduction:</vt:lpstr>
      <vt:lpstr>Five Ws and an H</vt:lpstr>
      <vt:lpstr>Using  MLA Format In Your Research Paper</vt:lpstr>
      <vt:lpstr>Slide 8</vt:lpstr>
      <vt:lpstr>Two Parts of the MLA Style:</vt:lpstr>
      <vt:lpstr>Works Cited Page</vt:lpstr>
      <vt:lpstr>A Sample Works Cited Page</vt:lpstr>
      <vt:lpstr>A Sample Works Cited Page</vt:lpstr>
      <vt:lpstr>A Sample Works Cited Page</vt:lpstr>
      <vt:lpstr>When Should  You Use  Parenthetical  Citations?</vt:lpstr>
      <vt:lpstr>Slide 15</vt:lpstr>
      <vt:lpstr>Slide 16</vt:lpstr>
      <vt:lpstr>Slide 17</vt:lpstr>
      <vt:lpstr>How to Use  Parenthetical Citations</vt:lpstr>
      <vt:lpstr>How to Use  Parenthetical Citations</vt:lpstr>
      <vt:lpstr>How to Use  Parenthetical Citations</vt:lpstr>
      <vt:lpstr>How to Use  Parenthetical Citations</vt:lpstr>
      <vt:lpstr>How to Use  Parenthetical Citations</vt:lpstr>
      <vt:lpstr>How to Use  Parenthetical Citations</vt:lpstr>
      <vt:lpstr>What words do you put in Parenthetical Citations?</vt:lpstr>
      <vt:lpstr>What words do you put in Parenthetical Citations?</vt:lpstr>
      <vt:lpstr>What words do you put in the Parenthetical Citations?</vt:lpstr>
      <vt:lpstr>Researching  your topic</vt:lpstr>
      <vt:lpstr>Researching the Internet</vt:lpstr>
      <vt:lpstr>Answer these questions about the web site before using it:</vt:lpstr>
      <vt:lpstr>Example of a Title Page</vt:lpstr>
      <vt:lpstr>Slide 31</vt:lpstr>
      <vt:lpstr>How to make an outline:</vt:lpstr>
      <vt:lpstr>How to make an outline:</vt:lpstr>
      <vt:lpstr>Here’s how your outline should look</vt:lpstr>
      <vt:lpstr> Example of Page Layout</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Macy</dc:creator>
  <cp:lastModifiedBy>Charlotte Smith</cp:lastModifiedBy>
  <cp:revision>19</cp:revision>
  <cp:lastPrinted>1601-01-01T00:00:00Z</cp:lastPrinted>
  <dcterms:created xsi:type="dcterms:W3CDTF">1601-01-01T00:00:00Z</dcterms:created>
  <dcterms:modified xsi:type="dcterms:W3CDTF">2012-01-01T19:05:18Z</dcterms:modified>
</cp:coreProperties>
</file>