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259" r:id="rId4"/>
    <p:sldId id="260" r:id="rId5"/>
    <p:sldId id="262" r:id="rId6"/>
    <p:sldId id="263" r:id="rId7"/>
    <p:sldId id="261" r:id="rId8"/>
    <p:sldId id="264" r:id="rId9"/>
    <p:sldId id="265" r:id="rId10"/>
    <p:sldId id="266" r:id="rId11"/>
    <p:sldId id="27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8" r:id="rId20"/>
    <p:sldId id="280" r:id="rId21"/>
    <p:sldId id="296" r:id="rId22"/>
    <p:sldId id="298" r:id="rId23"/>
    <p:sldId id="279" r:id="rId24"/>
    <p:sldId id="274" r:id="rId25"/>
    <p:sldId id="297" r:id="rId26"/>
    <p:sldId id="276" r:id="rId27"/>
    <p:sldId id="295" r:id="rId28"/>
    <p:sldId id="291" r:id="rId29"/>
    <p:sldId id="292" r:id="rId30"/>
    <p:sldId id="294" r:id="rId31"/>
    <p:sldId id="293" r:id="rId32"/>
    <p:sldId id="277" r:id="rId33"/>
    <p:sldId id="281" r:id="rId34"/>
    <p:sldId id="282" r:id="rId35"/>
    <p:sldId id="283" r:id="rId36"/>
    <p:sldId id="284" r:id="rId37"/>
    <p:sldId id="285" r:id="rId38"/>
    <p:sldId id="286" r:id="rId39"/>
    <p:sldId id="287" r:id="rId40"/>
    <p:sldId id="288" r:id="rId41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3399"/>
    <a:srgbClr val="336699"/>
    <a:srgbClr val="008080"/>
    <a:srgbClr val="009999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81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655C83B-13B1-46D4-A58D-221740E81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5E5316B-AB1B-4541-B3A2-C9D2DD788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6184A-568A-44A1-BBF8-8B0ACA458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A77FE-4684-4F6A-9E3F-A2EB49B9E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21F93-25BD-4302-B0FD-FA4B108D84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72B0D-A28A-4F9A-871D-72C8ADA5F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DAC0D-6012-43E3-84F7-4F44CFD67E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9C2F2-9F11-47D5-8F70-12C133BDFD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08B60-312B-4E74-89FC-388C796AB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20CDE-52EE-4FAE-BD3E-67D4FFD49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50503-7A76-4F0B-9B7F-C857784CC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4118D-8EB0-4C1B-A8EF-ED0EA28EE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0C224-1147-41A3-9293-B4A3E956D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86019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pic>
          <p:nvPicPr>
            <p:cNvPr id="1033" name="Picture 4" descr="slidemaster_med3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602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D33B6F81-D781-4451-90F9-911598EF0E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Writing Process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English </a:t>
            </a:r>
            <a:r>
              <a:rPr lang="en-US" smtClean="0"/>
              <a:t>12 Research Papers</a:t>
            </a: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mtClean="0"/>
              <a:t>Determine Tense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smtClean="0"/>
              <a:t>Tense</a:t>
            </a:r>
            <a:r>
              <a:rPr lang="en-US" smtClean="0"/>
              <a:t> is the voice you use to designate the time of the action or state of being.</a:t>
            </a:r>
          </a:p>
          <a:p>
            <a:pPr lvl="1" eaLnBrk="1" hangingPunct="1">
              <a:defRPr/>
            </a:pPr>
            <a:r>
              <a:rPr lang="en-US" smtClean="0"/>
              <a:t>Present tense</a:t>
            </a:r>
          </a:p>
          <a:p>
            <a:pPr lvl="1" eaLnBrk="1" hangingPunct="1">
              <a:defRPr/>
            </a:pPr>
            <a:r>
              <a:rPr lang="en-US" smtClean="0"/>
              <a:t>Past tense</a:t>
            </a:r>
          </a:p>
          <a:p>
            <a:pPr lvl="1" eaLnBrk="1" hangingPunct="1">
              <a:defRPr/>
            </a:pPr>
            <a:r>
              <a:rPr lang="en-US" smtClean="0"/>
              <a:t>Future tense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mtClean="0"/>
              <a:t>Explore Your Topic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Pre-writing Techniques: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Brainstorming/Listing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err="1" smtClean="0"/>
              <a:t>Freewriting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Clustering/Mapping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Questioning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Discussing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Outlining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mtClean="0"/>
              <a:t>Make a Plan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00200"/>
            <a:ext cx="6400800" cy="48164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Before you begin drafting your essay, you should make a plan (a roadmap).</a:t>
            </a:r>
          </a:p>
          <a:p>
            <a:pPr lvl="1" eaLnBrk="1" hangingPunct="1">
              <a:defRPr/>
            </a:pPr>
            <a:r>
              <a:rPr lang="en-US" smtClean="0"/>
              <a:t>Review, evaluate, and organize ideas written in your pre-writing; then make a plan for your essay’s</a:t>
            </a:r>
          </a:p>
          <a:p>
            <a:pPr lvl="2" eaLnBrk="1" hangingPunct="1">
              <a:defRPr/>
            </a:pPr>
            <a:r>
              <a:rPr lang="en-US" smtClean="0"/>
              <a:t>Thesis statement</a:t>
            </a:r>
          </a:p>
          <a:p>
            <a:pPr lvl="2" eaLnBrk="1" hangingPunct="1">
              <a:defRPr/>
            </a:pPr>
            <a:r>
              <a:rPr lang="en-US" smtClean="0"/>
              <a:t>Support</a:t>
            </a:r>
          </a:p>
          <a:p>
            <a:pPr lvl="2" eaLnBrk="1" hangingPunct="1">
              <a:defRPr/>
            </a:pPr>
            <a:r>
              <a:rPr lang="en-US" smtClean="0"/>
              <a:t>Order</a:t>
            </a:r>
          </a:p>
          <a:p>
            <a:pPr lvl="2" eaLnBrk="1" hangingPunct="1">
              <a:defRPr/>
            </a:pPr>
            <a:r>
              <a:rPr lang="en-US" smtClean="0"/>
              <a:t>Structure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mtClean="0"/>
              <a:t>Thesis Statement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412875"/>
            <a:ext cx="6400800" cy="5040313"/>
          </a:xfrm>
        </p:spPr>
        <p:txBody>
          <a:bodyPr/>
          <a:lstStyle/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The </a:t>
            </a:r>
            <a:r>
              <a:rPr lang="en-US" u="sng" smtClean="0"/>
              <a:t>thesis statement</a:t>
            </a:r>
            <a:r>
              <a:rPr lang="en-US" smtClean="0"/>
              <a:t> expresses the MAIN IDEA of your essay, the central point that your essay develops/supports.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Thesis continued. . .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00200"/>
            <a:ext cx="6400800" cy="4708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Your thesis SHOULD: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Accurately predict your essay’s direction, emphasis, and scope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Make no promises that the essay will not fulfill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Be direct and straightforward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NOT be an announcement, statement of opinion, or statement of fact.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mtClean="0"/>
              <a:t>Support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341438"/>
            <a:ext cx="6400800" cy="5003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Be sure to evaluate the information in your prewriting carefully in order to choose the </a:t>
            </a:r>
            <a:r>
              <a:rPr lang="en-US" u="sng" dirty="0" smtClean="0"/>
              <a:t>best</a:t>
            </a:r>
            <a:r>
              <a:rPr lang="en-US" dirty="0" smtClean="0"/>
              <a:t> support for your topic.</a:t>
            </a:r>
          </a:p>
          <a:p>
            <a:pPr lvl="1" eaLnBrk="1" hangingPunct="1">
              <a:defRPr/>
            </a:pPr>
            <a:r>
              <a:rPr lang="en-US" dirty="0" smtClean="0"/>
              <a:t>Primary Support—major ideas or </a:t>
            </a:r>
            <a:r>
              <a:rPr lang="en-US" u="sng" dirty="0" smtClean="0"/>
              <a:t>examples</a:t>
            </a:r>
            <a:r>
              <a:rPr lang="en-US" dirty="0" smtClean="0"/>
              <a:t> that back up your main points</a:t>
            </a:r>
          </a:p>
          <a:p>
            <a:pPr lvl="1" eaLnBrk="1" hangingPunct="1">
              <a:defRPr/>
            </a:pPr>
            <a:r>
              <a:rPr lang="en-US" dirty="0" smtClean="0"/>
              <a:t>Secondary Support—</a:t>
            </a:r>
            <a:r>
              <a:rPr lang="en-US" u="sng" dirty="0" smtClean="0"/>
              <a:t>details</a:t>
            </a:r>
            <a:r>
              <a:rPr lang="en-US" dirty="0" smtClean="0"/>
              <a:t> which further explain your primary support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Support continued. . .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2024063"/>
            <a:ext cx="6400800" cy="407193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Basics of good support</a:t>
            </a:r>
          </a:p>
          <a:p>
            <a:pPr lvl="1" eaLnBrk="1" hangingPunct="1">
              <a:defRPr/>
            </a:pPr>
            <a:r>
              <a:rPr lang="en-US" smtClean="0"/>
              <a:t>Relates to main point</a:t>
            </a:r>
          </a:p>
          <a:p>
            <a:pPr lvl="1" eaLnBrk="1" hangingPunct="1">
              <a:defRPr/>
            </a:pPr>
            <a:r>
              <a:rPr lang="en-US" smtClean="0"/>
              <a:t>Considers readers, i.e. provides enough information</a:t>
            </a:r>
          </a:p>
          <a:p>
            <a:pPr lvl="1" eaLnBrk="1" hangingPunct="1">
              <a:defRPr/>
            </a:pPr>
            <a:r>
              <a:rPr lang="en-US" smtClean="0"/>
              <a:t>Is detailed and specific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mtClean="0"/>
              <a:t>Order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Order is the sequence in which you present your ideas.</a:t>
            </a:r>
          </a:p>
          <a:p>
            <a:pPr eaLnBrk="1" hangingPunct="1">
              <a:defRPr/>
            </a:pPr>
            <a:r>
              <a:rPr lang="en-US" smtClean="0"/>
              <a:t>There are 3 types of order:</a:t>
            </a:r>
          </a:p>
          <a:p>
            <a:pPr lvl="1" eaLnBrk="1" hangingPunct="1">
              <a:defRPr/>
            </a:pPr>
            <a:r>
              <a:rPr lang="en-US" smtClean="0"/>
              <a:t>Time (chronological) order</a:t>
            </a:r>
          </a:p>
          <a:p>
            <a:pPr lvl="1" eaLnBrk="1" hangingPunct="1">
              <a:defRPr/>
            </a:pPr>
            <a:r>
              <a:rPr lang="en-US" smtClean="0"/>
              <a:t>Space order</a:t>
            </a:r>
          </a:p>
          <a:p>
            <a:pPr lvl="1" eaLnBrk="1" hangingPunct="1">
              <a:defRPr/>
            </a:pPr>
            <a:r>
              <a:rPr lang="en-US" smtClean="0"/>
              <a:t>Emphatic order (order of importance: least-to-most, most-to-least)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mtClean="0"/>
              <a:t>Structure/Organization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00200"/>
            <a:ext cx="6400800" cy="47815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mtClean="0"/>
              <a:t>Consider how your essay will be organized; then create an </a:t>
            </a:r>
            <a:r>
              <a:rPr lang="en-US" u="sng" smtClean="0"/>
              <a:t>Outline.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mtClean="0"/>
              <a:t>Sample Outline of standard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      5-paragraph essay:</a:t>
            </a:r>
          </a:p>
          <a:p>
            <a:pPr marL="1371600" lvl="2" indent="-457200" eaLnBrk="1" hangingPunct="1">
              <a:lnSpc>
                <a:spcPct val="90000"/>
              </a:lnSpc>
              <a:buFont typeface="Wingdings" pitchFamily="2" charset="2"/>
              <a:buAutoNum type="alphaUcPeriod"/>
              <a:defRPr/>
            </a:pPr>
            <a:r>
              <a:rPr lang="en-US" smtClean="0"/>
              <a:t>Introduction</a:t>
            </a:r>
          </a:p>
          <a:p>
            <a:pPr marL="1371600" lvl="2" indent="-457200" eaLnBrk="1" hangingPunct="1">
              <a:lnSpc>
                <a:spcPct val="90000"/>
              </a:lnSpc>
              <a:buFont typeface="Wingdings" pitchFamily="2" charset="2"/>
              <a:buAutoNum type="alphaUcPeriod"/>
              <a:defRPr/>
            </a:pPr>
            <a:r>
              <a:rPr lang="en-US" smtClean="0"/>
              <a:t>Body Paragraph 1</a:t>
            </a:r>
          </a:p>
          <a:p>
            <a:pPr marL="1371600" lvl="2" indent="-457200" eaLnBrk="1" hangingPunct="1">
              <a:lnSpc>
                <a:spcPct val="90000"/>
              </a:lnSpc>
              <a:buFont typeface="Wingdings" pitchFamily="2" charset="2"/>
              <a:buAutoNum type="alphaUcPeriod"/>
              <a:defRPr/>
            </a:pPr>
            <a:r>
              <a:rPr lang="en-US" smtClean="0"/>
              <a:t>Body Paragraph 2</a:t>
            </a:r>
          </a:p>
          <a:p>
            <a:pPr marL="1371600" lvl="2" indent="-457200" eaLnBrk="1" hangingPunct="1">
              <a:lnSpc>
                <a:spcPct val="90000"/>
              </a:lnSpc>
              <a:buFont typeface="Wingdings" pitchFamily="2" charset="2"/>
              <a:buAutoNum type="alphaUcPeriod"/>
              <a:defRPr/>
            </a:pPr>
            <a:r>
              <a:rPr lang="en-US" smtClean="0"/>
              <a:t>Body Paragraph 3</a:t>
            </a:r>
          </a:p>
          <a:p>
            <a:pPr marL="1371600" lvl="2" indent="-457200" eaLnBrk="1" hangingPunct="1">
              <a:lnSpc>
                <a:spcPct val="90000"/>
              </a:lnSpc>
              <a:buFont typeface="Wingdings" pitchFamily="2" charset="2"/>
              <a:buAutoNum type="alphaUcPeriod"/>
              <a:defRPr/>
            </a:pPr>
            <a:r>
              <a:rPr lang="en-US" smtClean="0"/>
              <a:t>Conclusion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mtClean="0"/>
              <a:t>II. Writing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During the Writing Stage, you should</a:t>
            </a:r>
          </a:p>
          <a:p>
            <a:pPr lvl="1" eaLnBrk="1" hangingPunct="1">
              <a:defRPr/>
            </a:pPr>
            <a:r>
              <a:rPr lang="en-US" smtClean="0"/>
              <a:t>Create your essay’s Title</a:t>
            </a:r>
          </a:p>
          <a:p>
            <a:pPr lvl="1" eaLnBrk="1" hangingPunct="1">
              <a:defRPr/>
            </a:pPr>
            <a:r>
              <a:rPr lang="en-US" smtClean="0"/>
              <a:t>Compose a draft</a:t>
            </a:r>
          </a:p>
          <a:p>
            <a:pPr lvl="2" eaLnBrk="1" hangingPunct="1">
              <a:defRPr/>
            </a:pPr>
            <a:r>
              <a:rPr lang="en-US" smtClean="0"/>
              <a:t>A </a:t>
            </a:r>
            <a:r>
              <a:rPr lang="en-US" u="sng" smtClean="0"/>
              <a:t>Draft</a:t>
            </a:r>
            <a:r>
              <a:rPr lang="en-US" smtClean="0"/>
              <a:t> is the first whole version of all your ideas put together; it’s a “dress rehearsal.”</a:t>
            </a:r>
          </a:p>
          <a:p>
            <a:pPr lvl="2" eaLnBrk="1" hangingPunct="1">
              <a:defRPr/>
            </a:pPr>
            <a:r>
              <a:rPr lang="en-US" smtClean="0"/>
              <a:t>You should plan to revise your Draft several times throughout the writing process.</a:t>
            </a:r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mtClean="0"/>
              <a:t>Stages of the Writing Process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There are several stages to the Writing Process.  </a:t>
            </a:r>
            <a:r>
              <a:rPr lang="en-US" i="1" smtClean="0"/>
              <a:t>Each stage is essential.</a:t>
            </a:r>
          </a:p>
          <a:p>
            <a:pPr lvl="1" eaLnBrk="1" hangingPunct="1">
              <a:defRPr/>
            </a:pPr>
            <a:r>
              <a:rPr lang="en-US" smtClean="0"/>
              <a:t>Prewriting</a:t>
            </a:r>
          </a:p>
          <a:p>
            <a:pPr lvl="1" eaLnBrk="1" hangingPunct="1">
              <a:defRPr/>
            </a:pPr>
            <a:r>
              <a:rPr lang="en-US" smtClean="0"/>
              <a:t>Writing (Drafting)</a:t>
            </a:r>
          </a:p>
          <a:p>
            <a:pPr lvl="1" eaLnBrk="1" hangingPunct="1">
              <a:defRPr/>
            </a:pPr>
            <a:r>
              <a:rPr lang="en-US" smtClean="0"/>
              <a:t>Revising</a:t>
            </a:r>
          </a:p>
          <a:p>
            <a:pPr lvl="1" eaLnBrk="1" hangingPunct="1">
              <a:defRPr/>
            </a:pPr>
            <a:r>
              <a:rPr lang="en-US" smtClean="0"/>
              <a:t>Editing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mtClean="0"/>
              <a:t>Creating Your Title 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341438"/>
            <a:ext cx="6400800" cy="507523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Your essay’s title </a:t>
            </a:r>
            <a:r>
              <a:rPr lang="en-US" sz="2800" u="sng" smtClean="0"/>
              <a:t>should</a:t>
            </a:r>
            <a:r>
              <a:rPr lang="en-US" sz="2800" smtClean="0"/>
              <a:t>:</a:t>
            </a:r>
          </a:p>
          <a:p>
            <a:pPr lvl="1" eaLnBrk="1" hangingPunct="1">
              <a:defRPr/>
            </a:pPr>
            <a:r>
              <a:rPr lang="en-US" sz="2400" smtClean="0"/>
              <a:t>Be original</a:t>
            </a:r>
          </a:p>
          <a:p>
            <a:pPr lvl="1" eaLnBrk="1" hangingPunct="1">
              <a:defRPr/>
            </a:pPr>
            <a:r>
              <a:rPr lang="en-US" sz="2400" smtClean="0"/>
              <a:t>Be a reasonable length</a:t>
            </a:r>
          </a:p>
          <a:p>
            <a:pPr lvl="1" eaLnBrk="1" hangingPunct="1">
              <a:defRPr/>
            </a:pPr>
            <a:r>
              <a:rPr lang="en-US" sz="2400" smtClean="0"/>
              <a:t>Reflect your topic</a:t>
            </a:r>
          </a:p>
          <a:p>
            <a:pPr lvl="1" eaLnBrk="1" hangingPunct="1">
              <a:defRPr/>
            </a:pPr>
            <a:r>
              <a:rPr lang="en-US" sz="2400" smtClean="0"/>
              <a:t>Be lively and attention-getting</a:t>
            </a:r>
          </a:p>
          <a:p>
            <a:pPr eaLnBrk="1" hangingPunct="1">
              <a:defRPr/>
            </a:pPr>
            <a:r>
              <a:rPr lang="en-US" sz="2800" smtClean="0"/>
              <a:t>Your title </a:t>
            </a:r>
            <a:r>
              <a:rPr lang="en-US" sz="2800" u="sng" smtClean="0"/>
              <a:t>should NOT</a:t>
            </a:r>
            <a:r>
              <a:rPr lang="en-US" sz="2800" smtClean="0"/>
              <a:t>:</a:t>
            </a:r>
          </a:p>
          <a:p>
            <a:pPr lvl="1" eaLnBrk="1" hangingPunct="1">
              <a:defRPr/>
            </a:pPr>
            <a:r>
              <a:rPr lang="en-US" sz="2400" smtClean="0"/>
              <a:t>Be generic/repeat the assignment</a:t>
            </a:r>
          </a:p>
          <a:p>
            <a:pPr lvl="1" eaLnBrk="1" hangingPunct="1">
              <a:defRPr/>
            </a:pPr>
            <a:r>
              <a:rPr lang="en-US" sz="2400" smtClean="0"/>
              <a:t>Be in ALL CAPS</a:t>
            </a:r>
          </a:p>
          <a:p>
            <a:pPr lvl="1" eaLnBrk="1" hangingPunct="1">
              <a:defRPr/>
            </a:pPr>
            <a:r>
              <a:rPr lang="en-US" sz="2400" smtClean="0"/>
              <a:t>Be in </a:t>
            </a:r>
            <a:r>
              <a:rPr lang="en-US" sz="2400" b="1" smtClean="0"/>
              <a:t>boldface</a:t>
            </a:r>
            <a:r>
              <a:rPr lang="en-US" sz="2400" smtClean="0"/>
              <a:t>, “quotation marks,” </a:t>
            </a:r>
            <a:r>
              <a:rPr lang="en-US" sz="2400" u="sng" smtClean="0"/>
              <a:t>underlined</a:t>
            </a:r>
            <a:r>
              <a:rPr lang="en-US" sz="2400" smtClean="0"/>
              <a:t>, or </a:t>
            </a:r>
            <a:r>
              <a:rPr lang="en-US" sz="2400" i="1" smtClean="0"/>
              <a:t>italicized</a:t>
            </a:r>
          </a:p>
          <a:p>
            <a:pPr lvl="1" eaLnBrk="1" hangingPunct="1">
              <a:defRPr/>
            </a:pPr>
            <a:r>
              <a:rPr lang="en-US" sz="2400" smtClean="0"/>
              <a:t>Be followed by a period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mtClean="0"/>
              <a:t>Titles, continued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Capitalization Rules for Titles: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Always capitalize the first letter of the first word and the last word.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Capitalize the first letter of each “important” word in between the first and last words.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mtClean="0"/>
              <a:t>Do not capitalize articles (a, an, the)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mtClean="0"/>
              <a:t>Do not capitalize coordinating conjunctions (and, but, or, etc.)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mtClean="0"/>
              <a:t>Do not capitalize prepositions (on, at, in, off, etc.)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mtClean="0"/>
              <a:t>Effective vs. Ineffective Titles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Topic:  Cheating in College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Effective Titles: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Cheaters Never Win!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Cheating in Higher Education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Why Do Students Cheat?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Ineffective Titles: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Don’t Do It!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Cheating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Students Cheat for Many Different Reasons.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mtClean="0"/>
              <a:t>Writing a Draft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00200"/>
            <a:ext cx="6400800" cy="48529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Basics of a good draft: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Has a fully developed introduction and conclusion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Has fully developed body paragraphs, each containing a topic sentence, at least two examples, and detailed support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Follows standard structure and uses complete sentences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mtClean="0"/>
              <a:t>Write Your Introduction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9975" y="1341438"/>
            <a:ext cx="6499225" cy="52562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Your introductory paragraph should do the following: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Be a minimum of 4-6 sentences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Tell the audience what to expect from your discussion (thesis)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Move from general to specific, with the thesis as the last sentence in the intro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Get the reader’s attention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Set the tone for the rest of the essay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mtClean="0"/>
              <a:t>Introduction, continued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Strategies for developing an Introduction include</a:t>
            </a:r>
          </a:p>
          <a:p>
            <a:pPr lvl="1" eaLnBrk="1" hangingPunct="1">
              <a:defRPr/>
            </a:pPr>
            <a:r>
              <a:rPr lang="en-US" smtClean="0"/>
              <a:t>Providing background information</a:t>
            </a:r>
          </a:p>
          <a:p>
            <a:pPr lvl="1" eaLnBrk="1" hangingPunct="1">
              <a:defRPr/>
            </a:pPr>
            <a:r>
              <a:rPr lang="en-US" smtClean="0"/>
              <a:t>Telling a personal anecdote</a:t>
            </a:r>
          </a:p>
          <a:p>
            <a:pPr lvl="1" eaLnBrk="1" hangingPunct="1">
              <a:defRPr/>
            </a:pPr>
            <a:r>
              <a:rPr lang="en-US" smtClean="0"/>
              <a:t>Beginning with a quotation</a:t>
            </a:r>
          </a:p>
          <a:p>
            <a:pPr lvl="1" eaLnBrk="1" hangingPunct="1">
              <a:defRPr/>
            </a:pPr>
            <a:r>
              <a:rPr lang="en-US" smtClean="0"/>
              <a:t>Using an opposite</a:t>
            </a:r>
          </a:p>
          <a:p>
            <a:pPr lvl="1" eaLnBrk="1" hangingPunct="1">
              <a:defRPr/>
            </a:pPr>
            <a:r>
              <a:rPr lang="en-US" smtClean="0"/>
              <a:t>Asking a question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mtClean="0"/>
              <a:t>Write Your Body Paragraphs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233488"/>
            <a:ext cx="6526213" cy="5399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Each body paragraph should develop one of the specific points mentioned in the thesis.</a:t>
            </a:r>
          </a:p>
          <a:p>
            <a:pPr eaLnBrk="1" hangingPunct="1">
              <a:defRPr/>
            </a:pPr>
            <a:r>
              <a:rPr lang="en-US" smtClean="0"/>
              <a:t>Each BP should contain:</a:t>
            </a:r>
          </a:p>
          <a:p>
            <a:pPr lvl="1" eaLnBrk="1" hangingPunct="1">
              <a:defRPr/>
            </a:pPr>
            <a:r>
              <a:rPr lang="en-US" smtClean="0"/>
              <a:t>Topic Sentence—main idea of BP</a:t>
            </a:r>
          </a:p>
          <a:p>
            <a:pPr lvl="1" eaLnBrk="1" hangingPunct="1">
              <a:defRPr/>
            </a:pPr>
            <a:r>
              <a:rPr lang="en-US" smtClean="0"/>
              <a:t>Primary Support—examples </a:t>
            </a:r>
          </a:p>
          <a:p>
            <a:pPr lvl="1" eaLnBrk="1" hangingPunct="1">
              <a:defRPr/>
            </a:pPr>
            <a:r>
              <a:rPr lang="en-US" smtClean="0"/>
              <a:t>Secondary Support—details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/>
              <a:t>Body Paragraphs: Topic Sentence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A </a:t>
            </a:r>
            <a:r>
              <a:rPr lang="en-US" sz="2800" b="1" smtClean="0"/>
              <a:t>Topic Sentence</a:t>
            </a:r>
            <a:r>
              <a:rPr lang="en-US" sz="2800" smtClean="0"/>
              <a:t> expresses the main idea of the body paragraph.</a:t>
            </a:r>
          </a:p>
          <a:p>
            <a:pPr eaLnBrk="1" hangingPunct="1">
              <a:defRPr/>
            </a:pPr>
            <a:r>
              <a:rPr lang="en-US" sz="2800" smtClean="0"/>
              <a:t>Begin each body paragraph with a Topic Sentence that</a:t>
            </a:r>
          </a:p>
          <a:p>
            <a:pPr lvl="1" eaLnBrk="1" hangingPunct="1">
              <a:defRPr/>
            </a:pPr>
            <a:r>
              <a:rPr lang="en-US" sz="2400" smtClean="0"/>
              <a:t>Narrows the focus of the paragraph</a:t>
            </a:r>
          </a:p>
          <a:p>
            <a:pPr lvl="1" eaLnBrk="1" hangingPunct="1">
              <a:defRPr/>
            </a:pPr>
            <a:r>
              <a:rPr lang="en-US" sz="2400" smtClean="0"/>
              <a:t>Accurately predicts the direction of the paragraph</a:t>
            </a:r>
          </a:p>
          <a:p>
            <a:pPr lvl="1" eaLnBrk="1" hangingPunct="1">
              <a:defRPr/>
            </a:pPr>
            <a:r>
              <a:rPr lang="en-US" sz="2400" smtClean="0"/>
              <a:t>Refers back to the Thesis statement</a:t>
            </a:r>
          </a:p>
          <a:p>
            <a:pPr eaLnBrk="1" hangingPunct="1">
              <a:defRPr/>
            </a:pPr>
            <a:endParaRPr lang="en-US" sz="28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mtClean="0"/>
              <a:t>Body Paragraphs continued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Body paragraphs must have</a:t>
            </a:r>
          </a:p>
          <a:p>
            <a:pPr lvl="1" eaLnBrk="1" hangingPunct="1">
              <a:defRPr/>
            </a:pPr>
            <a:r>
              <a:rPr lang="en-US" b="1" dirty="0" smtClean="0"/>
              <a:t>Unity</a:t>
            </a:r>
            <a:r>
              <a:rPr lang="en-US" dirty="0" smtClean="0"/>
              <a:t>—everything refers back to main point</a:t>
            </a:r>
          </a:p>
          <a:p>
            <a:pPr lvl="1" eaLnBrk="1" hangingPunct="1">
              <a:defRPr/>
            </a:pPr>
            <a:r>
              <a:rPr lang="en-US" b="1" dirty="0" smtClean="0"/>
              <a:t>Support</a:t>
            </a:r>
            <a:r>
              <a:rPr lang="en-US" dirty="0" smtClean="0"/>
              <a:t>—examples and details</a:t>
            </a:r>
          </a:p>
          <a:p>
            <a:pPr lvl="1" eaLnBrk="1" hangingPunct="1">
              <a:defRPr/>
            </a:pPr>
            <a:r>
              <a:rPr lang="en-US" b="1" dirty="0" smtClean="0"/>
              <a:t>Coherence</a:t>
            </a:r>
            <a:r>
              <a:rPr lang="en-US" dirty="0" smtClean="0"/>
              <a:t>—all points connect to form a whole; one point leads to another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000" smtClean="0"/>
              <a:t>Body Paragraphs: Unity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Unity</a:t>
            </a:r>
            <a:r>
              <a:rPr lang="en-US" dirty="0" smtClean="0"/>
              <a:t> is achieved when everything refers back to the main point</a:t>
            </a:r>
          </a:p>
          <a:p>
            <a:pPr lvl="1" eaLnBrk="1" hangingPunct="1">
              <a:defRPr/>
            </a:pPr>
            <a:r>
              <a:rPr lang="en-US" dirty="0" smtClean="0"/>
              <a:t>ALL SENTENCES SHOULD RELATE BACK TO TOPIC SENTENCE &amp; THESIS.</a:t>
            </a:r>
          </a:p>
          <a:p>
            <a:pPr lvl="1" eaLnBrk="1" hangingPunct="1">
              <a:defRPr/>
            </a:pPr>
            <a:r>
              <a:rPr lang="en-US" dirty="0" smtClean="0"/>
              <a:t>Do not include any ideas that are irrelevant or off-topic.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mtClean="0"/>
              <a:t>I. Prewriting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Choose/narrow your topic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Determine your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mtClean="0"/>
              <a:t>Audience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mtClean="0"/>
              <a:t>Purpose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mtClean="0"/>
              <a:t>Tone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mtClean="0"/>
              <a:t>Point-of-view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mtClean="0"/>
              <a:t>Tense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Explore your topic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Make a plan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000" smtClean="0"/>
              <a:t>Body Paragraphs: Support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Support</a:t>
            </a:r>
            <a:r>
              <a:rPr lang="en-US" sz="2800" dirty="0" smtClean="0"/>
              <a:t> is achieved through adequate examples and details.</a:t>
            </a:r>
          </a:p>
          <a:p>
            <a:pPr eaLnBrk="1" hangingPunct="1">
              <a:defRPr/>
            </a:pPr>
            <a:r>
              <a:rPr lang="en-US" sz="2800" dirty="0" smtClean="0"/>
              <a:t>Each body paragraph should include at least two examples to support the main idea of the paragraph.</a:t>
            </a:r>
          </a:p>
          <a:p>
            <a:pPr eaLnBrk="1" hangingPunct="1">
              <a:defRPr/>
            </a:pPr>
            <a:r>
              <a:rPr lang="en-US" sz="2800" dirty="0" smtClean="0"/>
              <a:t>Each example should include at least one specific detail that further illustrates the point.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mtClean="0"/>
              <a:t>Body Paragraphs: Coherence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Coherence </a:t>
            </a:r>
            <a:r>
              <a:rPr lang="en-US" dirty="0" smtClean="0"/>
              <a:t>is achieved when all points connect to form a whole; one point leads to another.</a:t>
            </a:r>
          </a:p>
          <a:p>
            <a:pPr eaLnBrk="1" hangingPunct="1">
              <a:defRPr/>
            </a:pPr>
            <a:r>
              <a:rPr lang="en-US" dirty="0" smtClean="0"/>
              <a:t>Coherence is mainly achieved through the use of transitions.</a:t>
            </a:r>
          </a:p>
          <a:p>
            <a:pPr lvl="1" eaLnBrk="1" hangingPunct="1">
              <a:defRPr/>
            </a:pPr>
            <a:r>
              <a:rPr lang="en-US" b="1" dirty="0" smtClean="0"/>
              <a:t>Transitions</a:t>
            </a:r>
            <a:r>
              <a:rPr lang="en-US" dirty="0" smtClean="0"/>
              <a:t>—words &amp; phrases which connect your sentences so that your writing flows smoothly.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mtClean="0"/>
              <a:t>Write Your Conclusion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484313"/>
            <a:ext cx="6400800" cy="46116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The concluding paragraph should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Contain a minimum of 4 sentences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Refer back to the main point, but not simply </a:t>
            </a:r>
            <a:r>
              <a:rPr lang="en-US" i="1" smtClean="0"/>
              <a:t>repeat</a:t>
            </a:r>
            <a:r>
              <a:rPr lang="en-US" smtClean="0"/>
              <a:t> the thesis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Make an observation on what is written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NOT introduce any new ideas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Create a sense of closure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mtClean="0"/>
              <a:t>III. Revising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00200"/>
            <a:ext cx="6346825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u="sng" dirty="0" smtClean="0"/>
              <a:t>Revising</a:t>
            </a:r>
            <a:r>
              <a:rPr lang="en-US" sz="2800" dirty="0" smtClean="0"/>
              <a:t> is finding &amp; correcting problems with </a:t>
            </a:r>
            <a:r>
              <a:rPr lang="en-US" sz="2800" i="1" dirty="0" smtClean="0"/>
              <a:t>content</a:t>
            </a:r>
            <a:r>
              <a:rPr lang="en-US" sz="2800" dirty="0" smtClean="0"/>
              <a:t>; changing the ideas in your writing to make them clearer, stronger, and more convincing.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Revising looks at the “Big Picture”—the Idea level.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mtClean="0"/>
              <a:t>Revision Strategies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Look for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dirty="0" smtClean="0"/>
              <a:t>Unity </a:t>
            </a:r>
            <a:endParaRPr lang="en-US" sz="2000" dirty="0" smtClean="0"/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/>
              <a:t>Does everything refer back to main point?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/>
              <a:t>Does each topic sentence refer to the thesis?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/>
              <a:t>Does each sentence in each BP refer back to the topic sentence?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dirty="0" smtClean="0"/>
              <a:t>Detail and support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/>
              <a:t>Does each BP contain at least two examples?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/>
              <a:t>Is each example followed by at least one supporting detail?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dirty="0" smtClean="0"/>
              <a:t>Coherence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/>
              <a:t>Are all points connect to form a whole?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/>
              <a:t>Are transitions used to move from one idea to the next?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mtClean="0"/>
              <a:t>Revision Tips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00200"/>
            <a:ext cx="64008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Take a break from your draft before attempting to revise.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Read your draft out loud and listen to your words.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Imagine yourself as your reader.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Look for consistent problem areas.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Get feedback from peers.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Get help from a tutor!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mtClean="0"/>
              <a:t>IV. Editing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u="sng" dirty="0" smtClean="0"/>
              <a:t>Editing</a:t>
            </a:r>
            <a:r>
              <a:rPr lang="en-US" dirty="0" smtClean="0"/>
              <a:t> is finding and correcting problems with grammar, style, word choice &amp; usage, and punctuation.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Editing focuses on the “Little Picture”—Word level.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mtClean="0"/>
              <a:t>Editing Strategies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Keep an </a:t>
            </a:r>
            <a:r>
              <a:rPr lang="en-US" u="sng" smtClean="0"/>
              <a:t>Error Log</a:t>
            </a:r>
            <a:r>
              <a:rPr lang="en-US" smtClean="0"/>
              <a:t> to help you identify your problem areas and </a:t>
            </a:r>
            <a:r>
              <a:rPr lang="en-US" i="1" smtClean="0"/>
              <a:t>improve your writing</a:t>
            </a:r>
            <a:r>
              <a:rPr lang="en-US" smtClean="0"/>
              <a:t>.</a:t>
            </a:r>
          </a:p>
          <a:p>
            <a:pPr eaLnBrk="1" hangingPunct="1">
              <a:defRPr/>
            </a:pPr>
            <a:r>
              <a:rPr lang="en-US" smtClean="0"/>
              <a:t>When editing, review your paper for one type of error at a time; don’t try to read through looking for everything at once.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mtClean="0"/>
              <a:t>Editing Tips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00200"/>
            <a:ext cx="6400800" cy="48529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Work with a clean printed copy, double-spaced to allow room to mark corrections.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Read your essay backwards.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Be cautious of spell-check and grammar-check.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Read your essay out loud.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Get feedback from peers.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Work with a tutor!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mtClean="0"/>
              <a:t>Self-Review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00200"/>
            <a:ext cx="6400800" cy="47085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You should never move to peer review without first completing a self-review (revising &amp; editing); you want your peer to look for mistakes that you were unable to catch yourself!</a:t>
            </a:r>
          </a:p>
          <a:p>
            <a:pPr eaLnBrk="1" hangingPunct="1">
              <a:defRPr/>
            </a:pPr>
            <a:r>
              <a:rPr lang="en-US" sz="2800" smtClean="0"/>
              <a:t>After you have reviewed your own work, make the necessary corrections and print a clean, revised copy before moving on to peer review.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mtClean="0"/>
              <a:t>Choose/Narrow Your Topic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mtClean="0"/>
              <a:t>Your topic should pass the 3-question test: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en-US" smtClean="0"/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mtClean="0"/>
              <a:t>Does it interest me?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endParaRPr lang="en-US" smtClean="0"/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mtClean="0"/>
              <a:t>Do I have something to say about it?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endParaRPr lang="en-US" smtClean="0"/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mtClean="0"/>
              <a:t>Is it specific?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mtClean="0"/>
              <a:t>Peer-Review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It is important to make the peer review process useful.</a:t>
            </a:r>
          </a:p>
          <a:p>
            <a:pPr eaLnBrk="1" hangingPunct="1">
              <a:defRPr/>
            </a:pPr>
            <a:r>
              <a:rPr lang="en-US" sz="2800" dirty="0" smtClean="0"/>
              <a:t>Basics of useful feedback:</a:t>
            </a:r>
          </a:p>
          <a:p>
            <a:pPr lvl="1" eaLnBrk="1" hangingPunct="1">
              <a:defRPr/>
            </a:pPr>
            <a:r>
              <a:rPr lang="en-US" sz="2400" dirty="0" smtClean="0"/>
              <a:t>It is given in a positive way</a:t>
            </a:r>
          </a:p>
          <a:p>
            <a:pPr lvl="1" eaLnBrk="1" hangingPunct="1">
              <a:defRPr/>
            </a:pPr>
            <a:r>
              <a:rPr lang="en-US" sz="2400" dirty="0" smtClean="0"/>
              <a:t>It is specific</a:t>
            </a:r>
          </a:p>
          <a:p>
            <a:pPr lvl="1" eaLnBrk="1" hangingPunct="1">
              <a:defRPr/>
            </a:pPr>
            <a:r>
              <a:rPr lang="en-US" sz="2400" dirty="0" smtClean="0"/>
              <a:t>It offers suggestions</a:t>
            </a:r>
          </a:p>
          <a:p>
            <a:pPr lvl="1" eaLnBrk="1" hangingPunct="1">
              <a:defRPr/>
            </a:pPr>
            <a:r>
              <a:rPr lang="en-US" sz="2400" dirty="0" smtClean="0"/>
              <a:t>It is given both verbally and in writing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mtClean="0"/>
              <a:t>Determine Your Audience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438400" y="1600200"/>
            <a:ext cx="6400800" cy="48529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Your </a:t>
            </a:r>
            <a:r>
              <a:rPr lang="en-US" u="sng" smtClean="0"/>
              <a:t>Audience</a:t>
            </a:r>
            <a:r>
              <a:rPr lang="en-US" smtClean="0"/>
              <a:t> is composed of those who will read your writing.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Ask yourself: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Who are my readers?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What do my readers know about my topic?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What do my readers need to know about my topic?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How do my readers feel about my topic?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Audience continued. . .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438400" y="1304925"/>
            <a:ext cx="6400800" cy="521970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smtClean="0"/>
              <a:t>What do my readers expect?</a:t>
            </a:r>
          </a:p>
          <a:p>
            <a:pPr lvl="2" eaLnBrk="1" hangingPunct="1">
              <a:defRPr/>
            </a:pPr>
            <a:r>
              <a:rPr lang="en-US" smtClean="0"/>
              <a:t>Standard Written English</a:t>
            </a:r>
          </a:p>
          <a:p>
            <a:pPr lvl="2" eaLnBrk="1" hangingPunct="1">
              <a:defRPr/>
            </a:pPr>
            <a:r>
              <a:rPr lang="en-US" smtClean="0"/>
              <a:t>Correct grammar and spelling</a:t>
            </a:r>
          </a:p>
          <a:p>
            <a:pPr lvl="2" eaLnBrk="1" hangingPunct="1">
              <a:defRPr/>
            </a:pPr>
            <a:r>
              <a:rPr lang="en-US" smtClean="0"/>
              <a:t>Accurate information</a:t>
            </a:r>
          </a:p>
          <a:p>
            <a:pPr lvl="2" eaLnBrk="1" hangingPunct="1">
              <a:defRPr/>
            </a:pPr>
            <a:r>
              <a:rPr lang="en-US" smtClean="0"/>
              <a:t>Logical presentation of ideas</a:t>
            </a:r>
          </a:p>
          <a:p>
            <a:pPr lvl="2" eaLnBrk="1" hangingPunct="1">
              <a:defRPr/>
            </a:pPr>
            <a:r>
              <a:rPr lang="en-US" smtClean="0"/>
              <a:t>Followed directions of the assignment!!!</a:t>
            </a:r>
          </a:p>
          <a:p>
            <a:pPr lvl="3" eaLnBrk="1" hangingPunct="1">
              <a:defRPr/>
            </a:pPr>
            <a:r>
              <a:rPr lang="en-US" smtClean="0"/>
              <a:t>What are my length requirements?</a:t>
            </a:r>
          </a:p>
          <a:p>
            <a:pPr lvl="3" eaLnBrk="1" hangingPunct="1">
              <a:defRPr/>
            </a:pPr>
            <a:r>
              <a:rPr lang="en-US" smtClean="0"/>
              <a:t>What is my time limit?</a:t>
            </a:r>
          </a:p>
          <a:p>
            <a:pPr lvl="3" eaLnBrk="1" hangingPunct="1">
              <a:defRPr/>
            </a:pPr>
            <a:r>
              <a:rPr lang="en-US" smtClean="0"/>
              <a:t>What does the assignment consist of?</a:t>
            </a:r>
          </a:p>
          <a:p>
            <a:pPr lvl="3" eaLnBrk="1" hangingPunct="1">
              <a:defRPr/>
            </a:pPr>
            <a:r>
              <a:rPr lang="en-US" smtClean="0"/>
              <a:t>Is research required?</a:t>
            </a:r>
          </a:p>
          <a:p>
            <a:pPr lvl="3" eaLnBrk="1" hangingPunct="1">
              <a:defRPr/>
            </a:pPr>
            <a:r>
              <a:rPr lang="en-US" smtClean="0"/>
              <a:t>What format should be used?</a:t>
            </a:r>
          </a:p>
          <a:p>
            <a:pPr lvl="3"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lvl="3"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mtClean="0"/>
              <a:t>Determine Your Purpose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438400" y="1600200"/>
            <a:ext cx="6400800" cy="47450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u="sng" smtClean="0"/>
              <a:t>Purpose</a:t>
            </a:r>
            <a:r>
              <a:rPr lang="en-US" sz="2800" smtClean="0"/>
              <a:t> is the reason you are writing.</a:t>
            </a:r>
          </a:p>
          <a:p>
            <a:pPr eaLnBrk="1" hangingPunct="1">
              <a:defRPr/>
            </a:pPr>
            <a:r>
              <a:rPr lang="en-US" sz="2800" smtClean="0"/>
              <a:t>Whenever you write, you </a:t>
            </a:r>
            <a:r>
              <a:rPr lang="en-US" sz="2800" i="1" smtClean="0"/>
              <a:t>always have a purpose</a:t>
            </a:r>
            <a:r>
              <a:rPr lang="en-US" sz="2800" smtClean="0"/>
              <a:t>.  Most writing fits into one of 3 categories:</a:t>
            </a:r>
          </a:p>
          <a:p>
            <a:pPr lvl="1" eaLnBrk="1" hangingPunct="1">
              <a:defRPr/>
            </a:pPr>
            <a:r>
              <a:rPr lang="en-US" sz="2400" smtClean="0"/>
              <a:t>Expressive Writing</a:t>
            </a:r>
          </a:p>
          <a:p>
            <a:pPr lvl="1" eaLnBrk="1" hangingPunct="1">
              <a:defRPr/>
            </a:pPr>
            <a:r>
              <a:rPr lang="en-US" sz="2400" smtClean="0"/>
              <a:t>Informative Writing</a:t>
            </a:r>
          </a:p>
          <a:p>
            <a:pPr lvl="1" eaLnBrk="1" hangingPunct="1">
              <a:defRPr/>
            </a:pPr>
            <a:r>
              <a:rPr lang="en-US" sz="2400" smtClean="0"/>
              <a:t>Persuasive Writing</a:t>
            </a:r>
          </a:p>
          <a:p>
            <a:pPr eaLnBrk="1" hangingPunct="1">
              <a:defRPr/>
            </a:pPr>
            <a:r>
              <a:rPr lang="en-US" sz="2800" smtClean="0"/>
              <a:t>More than one of these may be used, but one will be </a:t>
            </a:r>
            <a:r>
              <a:rPr lang="en-US" sz="2800" u="sng" smtClean="0"/>
              <a:t>primary</a:t>
            </a:r>
            <a:r>
              <a:rPr lang="en-US" sz="2800" smtClean="0"/>
              <a:t>.</a:t>
            </a:r>
          </a:p>
          <a:p>
            <a:pPr eaLnBrk="1" hangingPunct="1">
              <a:defRPr/>
            </a:pPr>
            <a:endParaRPr lang="en-US" sz="280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mtClean="0"/>
              <a:t>Determine Tone 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smtClean="0"/>
              <a:t>Tone</a:t>
            </a:r>
            <a:r>
              <a:rPr lang="en-US" smtClean="0"/>
              <a:t> is the mood or attitude you adopt as you write.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lvl="1" eaLnBrk="1" hangingPunct="1">
              <a:defRPr/>
            </a:pPr>
            <a:r>
              <a:rPr lang="en-US" smtClean="0"/>
              <a:t>Serious or frivolous/humorous?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lvl="1" eaLnBrk="1" hangingPunct="1">
              <a:defRPr/>
            </a:pPr>
            <a:r>
              <a:rPr lang="en-US" smtClean="0"/>
              <a:t>Intimate or detached?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mtClean="0"/>
              <a:t>Determine Point-of-View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412875"/>
            <a:ext cx="6400800" cy="50768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u="sng" smtClean="0"/>
              <a:t>Point-of-view</a:t>
            </a:r>
            <a:r>
              <a:rPr lang="en-US" smtClean="0"/>
              <a:t> is the perspective from which you write an essay.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There are 3 points-of-view: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First person—”I, we”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Second person—”you”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Third person—”he, she, they”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One of the most common errors in writing occurs when the writer shifts point-of-view unnecessarily!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295</TotalTime>
  <Words>1622</Words>
  <Application>Microsoft Office PowerPoint</Application>
  <PresentationFormat>On-screen Show (4:3)</PresentationFormat>
  <Paragraphs>254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Arial</vt:lpstr>
      <vt:lpstr>Wingdings</vt:lpstr>
      <vt:lpstr>Times New Roman</vt:lpstr>
      <vt:lpstr>Proposal</vt:lpstr>
      <vt:lpstr>The Writing Process</vt:lpstr>
      <vt:lpstr>Stages of the Writing Process</vt:lpstr>
      <vt:lpstr>I. Prewriting</vt:lpstr>
      <vt:lpstr>Choose/Narrow Your Topic</vt:lpstr>
      <vt:lpstr>Determine Your Audience</vt:lpstr>
      <vt:lpstr>Audience continued. . .</vt:lpstr>
      <vt:lpstr>Determine Your Purpose</vt:lpstr>
      <vt:lpstr>Determine Tone </vt:lpstr>
      <vt:lpstr>Determine Point-of-View</vt:lpstr>
      <vt:lpstr>Determine Tense</vt:lpstr>
      <vt:lpstr>Explore Your Topic</vt:lpstr>
      <vt:lpstr>Make a Plan</vt:lpstr>
      <vt:lpstr>Thesis Statement</vt:lpstr>
      <vt:lpstr>Thesis continued. . .</vt:lpstr>
      <vt:lpstr>Support</vt:lpstr>
      <vt:lpstr>Support continued. . .</vt:lpstr>
      <vt:lpstr>Order</vt:lpstr>
      <vt:lpstr>Structure/Organization</vt:lpstr>
      <vt:lpstr>II. Writing</vt:lpstr>
      <vt:lpstr>Creating Your Title </vt:lpstr>
      <vt:lpstr>Titles, continued</vt:lpstr>
      <vt:lpstr>Effective vs. Ineffective Titles</vt:lpstr>
      <vt:lpstr>Writing a Draft</vt:lpstr>
      <vt:lpstr>Write Your Introduction</vt:lpstr>
      <vt:lpstr>Introduction, continued</vt:lpstr>
      <vt:lpstr>Write Your Body Paragraphs</vt:lpstr>
      <vt:lpstr>Body Paragraphs: Topic Sentence</vt:lpstr>
      <vt:lpstr>Body Paragraphs continued</vt:lpstr>
      <vt:lpstr>Body Paragraphs: Unity</vt:lpstr>
      <vt:lpstr>Body Paragraphs: Support</vt:lpstr>
      <vt:lpstr>Body Paragraphs: Coherence</vt:lpstr>
      <vt:lpstr>Write Your Conclusion</vt:lpstr>
      <vt:lpstr>III. Revising</vt:lpstr>
      <vt:lpstr>Revision Strategies</vt:lpstr>
      <vt:lpstr>Revision Tips</vt:lpstr>
      <vt:lpstr>IV. Editing</vt:lpstr>
      <vt:lpstr>Editing Strategies</vt:lpstr>
      <vt:lpstr>Editing Tips</vt:lpstr>
      <vt:lpstr>Self-Review</vt:lpstr>
      <vt:lpstr>Peer-Review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Charlotte Smith</dc:creator>
  <cp:lastModifiedBy>Charlotte Smith</cp:lastModifiedBy>
  <cp:revision>18</cp:revision>
  <cp:lastPrinted>1601-01-01T00:00:00Z</cp:lastPrinted>
  <dcterms:created xsi:type="dcterms:W3CDTF">1601-01-01T00:00:00Z</dcterms:created>
  <dcterms:modified xsi:type="dcterms:W3CDTF">2012-01-01T18:41:35Z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