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8" r:id="rId12"/>
    <p:sldId id="269" r:id="rId13"/>
    <p:sldId id="270"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78"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86618E-EBA8-4E1C-91CF-95897DD69DF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745EFE-C2BB-47F5-982C-EF204E74FA4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411189-CAC8-4CF5-8742-693ADF0930E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3D771E-9711-453C-B509-07DF0B0E4E8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CE2F9A-A412-4A4F-A56A-45105CA00D0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6773FC-9609-420E-888A-0C79D408B7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9D6DA4E-01B7-4D94-91BC-485AE349A0F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A28777C-D847-4EA3-8AAD-8D438A89510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36BA7EB-0355-44E2-A06D-87DD00A0ACB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C08874-FBF7-4CE5-886A-897712D2FFE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A200FA-903B-4D85-AEFB-CA4475D9B1E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7E2F5D3-6D5B-4AB7-8CA4-A735F2FABE7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How to </a:t>
            </a:r>
            <a:r>
              <a:rPr lang="en-US" dirty="0" smtClean="0"/>
              <a:t>Write </a:t>
            </a:r>
            <a:r>
              <a:rPr lang="en-US" dirty="0"/>
              <a:t>a Thesis Statement</a:t>
            </a:r>
          </a:p>
        </p:txBody>
      </p:sp>
      <p:sp>
        <p:nvSpPr>
          <p:cNvPr id="2051" name="Rectangle 3"/>
          <p:cNvSpPr>
            <a:spLocks noGrp="1" noChangeArrowheads="1"/>
          </p:cNvSpPr>
          <p:nvPr>
            <p:ph type="subTitle" idx="1"/>
          </p:nvPr>
        </p:nvSpPr>
        <p:spPr/>
        <p:txBody>
          <a:bodyPr/>
          <a:lstStyle/>
          <a:p>
            <a:r>
              <a:rPr lang="en-US" dirty="0" smtClean="0"/>
              <a:t>English 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304800"/>
            <a:ext cx="8229600" cy="5821363"/>
          </a:xfrm>
        </p:spPr>
        <p:txBody>
          <a:bodyPr/>
          <a:lstStyle/>
          <a:p>
            <a:pPr>
              <a:lnSpc>
                <a:spcPct val="90000"/>
              </a:lnSpc>
            </a:pPr>
            <a:r>
              <a:rPr lang="en-US" b="1" i="1"/>
              <a:t>A Good Thesis is Unified</a:t>
            </a:r>
            <a:r>
              <a:rPr lang="en-US"/>
              <a:t>.  It expresses one major idea about its subject.  The tight structure of your paper depends on its working to support that ONE IDEA. </a:t>
            </a:r>
          </a:p>
          <a:p>
            <a:pPr>
              <a:lnSpc>
                <a:spcPct val="90000"/>
              </a:lnSpc>
            </a:pPr>
            <a:r>
              <a:rPr lang="en-US" b="1" i="1"/>
              <a:t>POOR:</a:t>
            </a:r>
            <a:r>
              <a:rPr lang="en-US"/>
              <a:t> People trapped on islands aren’t usually captivating, but people have always liked learning about their stories, and many fine writers have written about their plights.</a:t>
            </a:r>
          </a:p>
          <a:p>
            <a:pPr>
              <a:lnSpc>
                <a:spcPct val="90000"/>
              </a:lnSpc>
            </a:pPr>
            <a:r>
              <a:rPr lang="en-US" b="1" i="1"/>
              <a:t>BETTER:</a:t>
            </a:r>
            <a:r>
              <a:rPr lang="en-US"/>
              <a:t> Islands provide enchanting settings for stories that appeal to the basic human desire for adventure.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457200"/>
            <a:ext cx="8229600" cy="5668963"/>
          </a:xfrm>
        </p:spPr>
        <p:txBody>
          <a:bodyPr/>
          <a:lstStyle/>
          <a:p>
            <a:r>
              <a:rPr lang="en-US" sz="2800" b="1" i="1"/>
              <a:t>A Good Thesis is Specific</a:t>
            </a:r>
            <a:r>
              <a:rPr lang="en-US" sz="2800"/>
              <a:t>.  There is not enough time to be vague!  “The new gym is impressive,” for example, could mean anything from impressively beautiful to impressively ugly.  With a thesis statement like “Our principal is cool,” you would probably have to spend more words defining “cool” than discussing the principal.  Even when there’s no likelihood of confusion, vague ideas normally come through as so familiar or dull or universally accepted that the reader sees no point in paying attention to them.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000"/>
              <a:t>The thesis statement has TWO MAIN VALUES:</a:t>
            </a:r>
          </a:p>
        </p:txBody>
      </p:sp>
      <p:sp>
        <p:nvSpPr>
          <p:cNvPr id="15363" name="Rectangle 3"/>
          <p:cNvSpPr>
            <a:spLocks noGrp="1" noChangeArrowheads="1"/>
          </p:cNvSpPr>
          <p:nvPr>
            <p:ph type="body" idx="1"/>
          </p:nvPr>
        </p:nvSpPr>
        <p:spPr/>
        <p:txBody>
          <a:bodyPr/>
          <a:lstStyle/>
          <a:p>
            <a:r>
              <a:rPr lang="en-US"/>
              <a:t>1.  It serves as a test of whether your main idea meets the requirements above; and</a:t>
            </a:r>
          </a:p>
          <a:p>
            <a:r>
              <a:rPr lang="en-US"/>
              <a:t>2.  It is a constant, compact reminder of the point your paper must make, and it is therefore an indispensable means of determining the relevancy or irrelevancy, the logic or lack of logic, of all the material that goes into the paper.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381000"/>
            <a:ext cx="8229600" cy="5745163"/>
          </a:xfrm>
        </p:spPr>
        <p:txBody>
          <a:bodyPr/>
          <a:lstStyle/>
          <a:p>
            <a:pPr>
              <a:lnSpc>
                <a:spcPct val="80000"/>
              </a:lnSpc>
            </a:pPr>
            <a:r>
              <a:rPr lang="en-US" sz="2800" b="1"/>
              <a:t>A Checklist for deciding if your thesis is effective:</a:t>
            </a:r>
            <a:endParaRPr lang="en-US" sz="2800"/>
          </a:p>
          <a:p>
            <a:pPr>
              <a:lnSpc>
                <a:spcPct val="80000"/>
              </a:lnSpc>
            </a:pPr>
            <a:r>
              <a:rPr lang="en-US" sz="2800"/>
              <a:t>__The thesis statement presents an opinion that is sufficiently limited. </a:t>
            </a:r>
          </a:p>
          <a:p>
            <a:pPr>
              <a:lnSpc>
                <a:spcPct val="80000"/>
              </a:lnSpc>
            </a:pPr>
            <a:r>
              <a:rPr lang="en-US" sz="2800"/>
              <a:t>__The thesis statement answers “So What” by saying something meaningful.</a:t>
            </a:r>
          </a:p>
          <a:p>
            <a:pPr>
              <a:lnSpc>
                <a:spcPct val="80000"/>
              </a:lnSpc>
            </a:pPr>
            <a:r>
              <a:rPr lang="en-US" sz="2800"/>
              <a:t>__The thesis statement presents an arguable statement which can be supported and is   worth exploring.</a:t>
            </a:r>
          </a:p>
          <a:p>
            <a:pPr>
              <a:lnSpc>
                <a:spcPct val="80000"/>
              </a:lnSpc>
            </a:pPr>
            <a:r>
              <a:rPr lang="en-US" sz="2800"/>
              <a:t>__The thesis statement answers all parts of the question or prompt.</a:t>
            </a:r>
          </a:p>
          <a:p>
            <a:pPr>
              <a:lnSpc>
                <a:spcPct val="80000"/>
              </a:lnSpc>
            </a:pPr>
            <a:r>
              <a:rPr lang="en-US" sz="2800"/>
              <a:t>__The thesis statement asserts a single idea.  (No more than one!)</a:t>
            </a:r>
          </a:p>
          <a:p>
            <a:pPr>
              <a:lnSpc>
                <a:spcPct val="80000"/>
              </a:lnSpc>
            </a:pPr>
            <a:r>
              <a:rPr lang="en-US" sz="2800"/>
              <a:t>__The thesis statement is located at the beginning of the paper.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What is it?</a:t>
            </a:r>
          </a:p>
        </p:txBody>
      </p:sp>
      <p:sp>
        <p:nvSpPr>
          <p:cNvPr id="3075" name="Rectangle 3"/>
          <p:cNvSpPr>
            <a:spLocks noGrp="1" noChangeArrowheads="1"/>
          </p:cNvSpPr>
          <p:nvPr>
            <p:ph type="body" idx="1"/>
          </p:nvPr>
        </p:nvSpPr>
        <p:spPr/>
        <p:txBody>
          <a:bodyPr/>
          <a:lstStyle/>
          <a:p>
            <a:r>
              <a:rPr lang="en-US"/>
              <a:t>Your thesis is the basic stand you take, the opinion you express, and the central point you wish to make.  </a:t>
            </a:r>
          </a:p>
          <a:p>
            <a:r>
              <a:rPr lang="en-US"/>
              <a:t>It’s your controlling idea, tying together and giving direction to all of the separate elements in your paper.  </a:t>
            </a:r>
          </a:p>
          <a:p>
            <a:r>
              <a:rPr lang="en-US" i="1"/>
              <a:t>Your primary purpose is to persuade the reader that your thesis is valid</a:t>
            </a:r>
            <a:r>
              <a:rPr lang="en-US"/>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Most Important!!!!</a:t>
            </a:r>
          </a:p>
        </p:txBody>
      </p:sp>
      <p:sp>
        <p:nvSpPr>
          <p:cNvPr id="4099" name="Rectangle 3"/>
          <p:cNvSpPr>
            <a:spLocks noGrp="1" noChangeArrowheads="1"/>
          </p:cNvSpPr>
          <p:nvPr>
            <p:ph type="body" idx="1"/>
          </p:nvPr>
        </p:nvSpPr>
        <p:spPr/>
        <p:txBody>
          <a:bodyPr/>
          <a:lstStyle/>
          <a:p>
            <a:r>
              <a:rPr lang="en-US"/>
              <a:t>The most important thing to understand before you create your thesis statement is that it MUST contain two parts, a </a:t>
            </a:r>
            <a:r>
              <a:rPr lang="en-US" b="1"/>
              <a:t>subject</a:t>
            </a:r>
            <a:r>
              <a:rPr lang="en-US"/>
              <a:t> (also called a topic) and an </a:t>
            </a:r>
            <a:r>
              <a:rPr lang="en-US" b="1"/>
              <a:t>opinion or assertion about that subject.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Let’s start</a:t>
            </a:r>
          </a:p>
        </p:txBody>
      </p:sp>
      <p:sp>
        <p:nvSpPr>
          <p:cNvPr id="5123" name="Rectangle 3"/>
          <p:cNvSpPr>
            <a:spLocks noGrp="1" noChangeArrowheads="1"/>
          </p:cNvSpPr>
          <p:nvPr>
            <p:ph type="body" idx="1"/>
          </p:nvPr>
        </p:nvSpPr>
        <p:spPr/>
        <p:txBody>
          <a:bodyPr/>
          <a:lstStyle/>
          <a:p>
            <a:pPr>
              <a:lnSpc>
                <a:spcPct val="90000"/>
              </a:lnSpc>
            </a:pPr>
            <a:r>
              <a:rPr lang="en-US"/>
              <a:t>When defining your thesis, start by writing a one-sentence version of the thesis called a </a:t>
            </a:r>
            <a:r>
              <a:rPr lang="en-US" b="1"/>
              <a:t>thesis statement</a:t>
            </a:r>
            <a:r>
              <a:rPr lang="en-US"/>
              <a:t>.  For example,</a:t>
            </a:r>
          </a:p>
          <a:p>
            <a:pPr>
              <a:lnSpc>
                <a:spcPct val="90000"/>
              </a:lnSpc>
            </a:pPr>
            <a:r>
              <a:rPr lang="en-US"/>
              <a:t>1.  </a:t>
            </a:r>
            <a:r>
              <a:rPr lang="en-US" b="1"/>
              <a:t>Professor Smith</a:t>
            </a:r>
            <a:r>
              <a:rPr lang="en-US"/>
              <a:t> (subject) </a:t>
            </a:r>
            <a:r>
              <a:rPr lang="en-US" u="sng"/>
              <a:t>is a classic absentminded professor</a:t>
            </a:r>
            <a:r>
              <a:rPr lang="en-US"/>
              <a:t> (opinion about subject).</a:t>
            </a:r>
          </a:p>
          <a:p>
            <a:pPr>
              <a:lnSpc>
                <a:spcPct val="90000"/>
              </a:lnSpc>
            </a:pPr>
            <a:r>
              <a:rPr lang="en-US"/>
              <a:t>2.  </a:t>
            </a:r>
            <a:r>
              <a:rPr lang="en-US" b="1"/>
              <a:t>Professor Smith’s colorful personality</a:t>
            </a:r>
            <a:r>
              <a:rPr lang="en-US"/>
              <a:t> (subject) makes her a great lecturer (opinion).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A Thesis is not…</a:t>
            </a:r>
          </a:p>
        </p:txBody>
      </p:sp>
      <p:sp>
        <p:nvSpPr>
          <p:cNvPr id="7171" name="Rectangle 3"/>
          <p:cNvSpPr>
            <a:spLocks noGrp="1" noChangeArrowheads="1"/>
          </p:cNvSpPr>
          <p:nvPr>
            <p:ph type="body" idx="1"/>
          </p:nvPr>
        </p:nvSpPr>
        <p:spPr/>
        <p:txBody>
          <a:bodyPr/>
          <a:lstStyle/>
          <a:p>
            <a:r>
              <a:rPr lang="en-US" b="1" u="sng" dirty="0"/>
              <a:t>1. A Thesis is not a Title</a:t>
            </a:r>
            <a:endParaRPr lang="en-US" b="1" i="1" dirty="0"/>
          </a:p>
          <a:p>
            <a:r>
              <a:rPr lang="en-US" b="1" i="1" dirty="0"/>
              <a:t>Title:  Not a Thesis	</a:t>
            </a:r>
            <a:endParaRPr lang="en-US" dirty="0"/>
          </a:p>
          <a:p>
            <a:r>
              <a:rPr lang="en-US" dirty="0"/>
              <a:t>An Enlightening Experience	</a:t>
            </a:r>
          </a:p>
          <a:p>
            <a:r>
              <a:rPr lang="en-US" b="1" i="1" dirty="0"/>
              <a:t>Thesis Statement</a:t>
            </a:r>
            <a:endParaRPr lang="en-US" dirty="0"/>
          </a:p>
          <a:p>
            <a:r>
              <a:rPr lang="en-US" dirty="0"/>
              <a:t>My first day at </a:t>
            </a:r>
            <a:r>
              <a:rPr lang="en-US" dirty="0" smtClean="0"/>
              <a:t>MCH was </a:t>
            </a:r>
            <a:r>
              <a:rPr lang="en-US" dirty="0"/>
              <a:t>an 	enlightening experience.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609600"/>
            <a:ext cx="8229600" cy="5516563"/>
          </a:xfrm>
        </p:spPr>
        <p:txBody>
          <a:bodyPr/>
          <a:lstStyle/>
          <a:p>
            <a:r>
              <a:rPr lang="en-US" b="1" u="sng"/>
              <a:t>2. A Thesis is not an Announcement of the Subject</a:t>
            </a:r>
            <a:endParaRPr lang="en-US" b="1" i="1"/>
          </a:p>
          <a:p>
            <a:r>
              <a:rPr lang="en-US" b="1" i="1"/>
              <a:t>Announcement:  Not a Thesis		</a:t>
            </a:r>
            <a:r>
              <a:rPr lang="en-US"/>
              <a:t>This paper will attempt to explain 		why the boys split into two hostile 		groups.</a:t>
            </a:r>
          </a:p>
          <a:p>
            <a:r>
              <a:rPr lang="en-US" b="1" i="1"/>
              <a:t>Thesis Statement</a:t>
            </a:r>
            <a:endParaRPr lang="en-US"/>
          </a:p>
          <a:p>
            <a:r>
              <a:rPr lang="en-US"/>
              <a:t>The boys split into two hostile groups because of their inherent violent  nature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457200"/>
            <a:ext cx="8229600" cy="5668963"/>
          </a:xfrm>
        </p:spPr>
        <p:txBody>
          <a:bodyPr/>
          <a:lstStyle/>
          <a:p>
            <a:pPr>
              <a:lnSpc>
                <a:spcPct val="90000"/>
              </a:lnSpc>
            </a:pPr>
            <a:r>
              <a:rPr lang="en-US" b="1" u="sng"/>
              <a:t>3. A Thesis Statement is Not a Statement of Absolute Fact</a:t>
            </a:r>
            <a:r>
              <a:rPr lang="en-US"/>
              <a:t> A thesis makes a judgment or interpretation.  There’s no way to spend a whole paper supporting a statement that needs no support.</a:t>
            </a:r>
          </a:p>
          <a:p>
            <a:pPr>
              <a:lnSpc>
                <a:spcPct val="90000"/>
              </a:lnSpc>
            </a:pPr>
            <a:r>
              <a:rPr lang="en-US"/>
              <a:t> </a:t>
            </a:r>
            <a:r>
              <a:rPr lang="en-US" b="1" i="1"/>
              <a:t>Fact:  Not a Thesis</a:t>
            </a:r>
            <a:endParaRPr lang="en-US"/>
          </a:p>
          <a:p>
            <a:pPr>
              <a:lnSpc>
                <a:spcPct val="90000"/>
              </a:lnSpc>
            </a:pPr>
            <a:r>
              <a:rPr lang="en-US"/>
              <a:t>1.  Jack felt anger towards Ralph and eventually formed his own group.</a:t>
            </a:r>
          </a:p>
          <a:p>
            <a:pPr>
              <a:lnSpc>
                <a:spcPct val="90000"/>
              </a:lnSpc>
            </a:pPr>
            <a:r>
              <a:rPr lang="en-US"/>
              <a:t>2.  Bellevue High School’s colors are Blue and Gold.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u="sng"/>
              <a:t>What a Good Thesis Is</a:t>
            </a:r>
          </a:p>
        </p:txBody>
      </p:sp>
      <p:sp>
        <p:nvSpPr>
          <p:cNvPr id="10243" name="Rectangle 3"/>
          <p:cNvSpPr>
            <a:spLocks noGrp="1" noChangeArrowheads="1"/>
          </p:cNvSpPr>
          <p:nvPr>
            <p:ph type="body" idx="1"/>
          </p:nvPr>
        </p:nvSpPr>
        <p:spPr/>
        <p:txBody>
          <a:bodyPr/>
          <a:lstStyle/>
          <a:p>
            <a:r>
              <a:rPr lang="en-US" b="1" i="1"/>
              <a:t>A Good Thesis is Restricted</a:t>
            </a:r>
            <a:r>
              <a:rPr lang="en-US"/>
              <a:t>.  It deals with restricted, bite-size issues rather than issues that would require a lifetime to discuss intelligently.  </a:t>
            </a:r>
          </a:p>
          <a:p>
            <a:r>
              <a:rPr lang="en-US"/>
              <a:t>The more restricted the thesis, the better the chances are for supporting it fully.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Samples</a:t>
            </a:r>
          </a:p>
        </p:txBody>
      </p:sp>
      <p:sp>
        <p:nvSpPr>
          <p:cNvPr id="11267" name="Rectangle 3"/>
          <p:cNvSpPr>
            <a:spLocks noGrp="1" noChangeArrowheads="1"/>
          </p:cNvSpPr>
          <p:nvPr>
            <p:ph type="body" idx="1"/>
          </p:nvPr>
        </p:nvSpPr>
        <p:spPr/>
        <p:txBody>
          <a:bodyPr/>
          <a:lstStyle/>
          <a:p>
            <a:pPr>
              <a:lnSpc>
                <a:spcPct val="80000"/>
              </a:lnSpc>
            </a:pPr>
            <a:r>
              <a:rPr lang="en-US" sz="2800" b="1" i="1"/>
              <a:t>Poor Statement</a:t>
            </a:r>
          </a:p>
          <a:p>
            <a:pPr>
              <a:lnSpc>
                <a:spcPct val="80000"/>
              </a:lnSpc>
            </a:pPr>
            <a:r>
              <a:rPr lang="en-US" sz="2800"/>
              <a:t>The boys are either mean or savage.</a:t>
            </a:r>
          </a:p>
          <a:p>
            <a:pPr>
              <a:lnSpc>
                <a:spcPct val="80000"/>
              </a:lnSpc>
            </a:pPr>
            <a:r>
              <a:rPr lang="en-US" sz="2800" b="1" i="1"/>
              <a:t>Better Statement</a:t>
            </a:r>
          </a:p>
          <a:p>
            <a:pPr>
              <a:lnSpc>
                <a:spcPct val="80000"/>
              </a:lnSpc>
            </a:pPr>
            <a:r>
              <a:rPr lang="en-US" sz="2800"/>
              <a:t>Roger’s actions represent the basic cruelty inherent in every human being. </a:t>
            </a:r>
          </a:p>
          <a:p>
            <a:pPr>
              <a:lnSpc>
                <a:spcPct val="80000"/>
              </a:lnSpc>
            </a:pPr>
            <a:r>
              <a:rPr lang="en-US" sz="2800" b="1" i="1"/>
              <a:t>Poor Statement</a:t>
            </a:r>
          </a:p>
          <a:p>
            <a:pPr>
              <a:lnSpc>
                <a:spcPct val="80000"/>
              </a:lnSpc>
            </a:pPr>
            <a:r>
              <a:rPr lang="en-US" sz="2800"/>
              <a:t>People are too selfish. </a:t>
            </a:r>
          </a:p>
          <a:p>
            <a:pPr>
              <a:lnSpc>
                <a:spcPct val="80000"/>
              </a:lnSpc>
            </a:pPr>
            <a:r>
              <a:rPr lang="en-US" sz="2800" b="1" i="1"/>
              <a:t>Better Statement</a:t>
            </a:r>
          </a:p>
          <a:p>
            <a:pPr>
              <a:lnSpc>
                <a:spcPct val="80000"/>
              </a:lnSpc>
            </a:pPr>
            <a:r>
              <a:rPr lang="en-US" sz="2800"/>
              <a:t>Teenage selfishness is seen at its worst at 2:35 in the afternoon, when all student-drivers are trying to leave the parking lot.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TotalTime>
  <Words>715</Words>
  <Application>Microsoft Office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How to Write a Thesis Statement</vt:lpstr>
      <vt:lpstr>What is it?</vt:lpstr>
      <vt:lpstr>Most Important!!!!</vt:lpstr>
      <vt:lpstr>Let’s start</vt:lpstr>
      <vt:lpstr>A Thesis is not…</vt:lpstr>
      <vt:lpstr>Slide 6</vt:lpstr>
      <vt:lpstr>Slide 7</vt:lpstr>
      <vt:lpstr>What a Good Thesis Is</vt:lpstr>
      <vt:lpstr>Samples</vt:lpstr>
      <vt:lpstr>Slide 10</vt:lpstr>
      <vt:lpstr>Slide 11</vt:lpstr>
      <vt:lpstr>The thesis statement has TWO MAIN VALUES:</vt:lpstr>
      <vt:lpstr>Slide 13</vt:lpstr>
    </vt:vector>
  </TitlesOfParts>
  <Company>Hewlett Packard Customer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Thesis Statement</dc:title>
  <dc:creator>Charlotte Smith</dc:creator>
  <cp:lastModifiedBy>DPS</cp:lastModifiedBy>
  <cp:revision>4</cp:revision>
  <dcterms:created xsi:type="dcterms:W3CDTF">2007-03-13T15:56:17Z</dcterms:created>
  <dcterms:modified xsi:type="dcterms:W3CDTF">2013-02-25T13:53:55Z</dcterms:modified>
</cp:coreProperties>
</file>